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5" r:id="rId2"/>
  </p:sldMasterIdLst>
  <p:notesMasterIdLst>
    <p:notesMasterId r:id="rId48"/>
  </p:notesMasterIdLst>
  <p:sldIdLst>
    <p:sldId id="256" r:id="rId3"/>
    <p:sldId id="261" r:id="rId4"/>
    <p:sldId id="270" r:id="rId5"/>
    <p:sldId id="271" r:id="rId6"/>
    <p:sldId id="262" r:id="rId7"/>
    <p:sldId id="299" r:id="rId8"/>
    <p:sldId id="272" r:id="rId9"/>
    <p:sldId id="263" r:id="rId10"/>
    <p:sldId id="264" r:id="rId11"/>
    <p:sldId id="265" r:id="rId12"/>
    <p:sldId id="266" r:id="rId13"/>
    <p:sldId id="267" r:id="rId14"/>
    <p:sldId id="268" r:id="rId15"/>
    <p:sldId id="269"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7" r:id="rId39"/>
    <p:sldId id="298" r:id="rId40"/>
    <p:sldId id="300" r:id="rId41"/>
    <p:sldId id="301" r:id="rId42"/>
    <p:sldId id="302" r:id="rId43"/>
    <p:sldId id="303" r:id="rId44"/>
    <p:sldId id="296" r:id="rId45"/>
    <p:sldId id="260" r:id="rId46"/>
    <p:sldId id="295" r:id="rId47"/>
  </p:sldIdLst>
  <p:sldSz cx="9144000" cy="5143500" type="screen16x9"/>
  <p:notesSz cx="6858000" cy="9144000"/>
  <p:embeddedFontLst>
    <p:embeddedFont>
      <p:font typeface="Roboto" panose="020B060402020202020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Helvetica" panose="020B0604020202020204"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Roboto Condensed" panose="020B0604020202020204" charset="0"/>
      <p:regular r:id="rId65"/>
      <p:bold r:id="rId66"/>
      <p:italic r:id="rId67"/>
      <p:boldItalic r:id="rId68"/>
    </p:embeddedFont>
    <p:embeddedFont>
      <p:font typeface="Roboto Light"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 name="Shape 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759426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11/20/2017 8:35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768222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277808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3984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2334169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19</a:t>
            </a:fld>
            <a:endParaRPr lang="es-ES" dirty="0"/>
          </a:p>
        </p:txBody>
      </p:sp>
    </p:spTree>
    <p:extLst>
      <p:ext uri="{BB962C8B-B14F-4D97-AF65-F5344CB8AC3E}">
        <p14:creationId xmlns:p14="http://schemas.microsoft.com/office/powerpoint/2010/main" val="420711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588131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11/20/2017 8:35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235836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11/20/2017 8:35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55717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11/20/2017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6141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249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24</a:t>
            </a:fld>
            <a:endParaRPr lang="es-ES" dirty="0"/>
          </a:p>
        </p:txBody>
      </p:sp>
    </p:spTree>
    <p:extLst>
      <p:ext uri="{BB962C8B-B14F-4D97-AF65-F5344CB8AC3E}">
        <p14:creationId xmlns:p14="http://schemas.microsoft.com/office/powerpoint/2010/main" val="572016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3541147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1655198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2815614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11/20/2017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185422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11/20/2017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596258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11/20/2017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337705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454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5</a:t>
            </a:fld>
            <a:endParaRPr lang="es-ES"/>
          </a:p>
        </p:txBody>
      </p:sp>
    </p:spTree>
    <p:extLst>
      <p:ext uri="{BB962C8B-B14F-4D97-AF65-F5344CB8AC3E}">
        <p14:creationId xmlns:p14="http://schemas.microsoft.com/office/powerpoint/2010/main" val="3028254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6</a:t>
            </a:fld>
            <a:endParaRPr lang="es-ES"/>
          </a:p>
        </p:txBody>
      </p:sp>
    </p:spTree>
    <p:extLst>
      <p:ext uri="{BB962C8B-B14F-4D97-AF65-F5344CB8AC3E}">
        <p14:creationId xmlns:p14="http://schemas.microsoft.com/office/powerpoint/2010/main" val="30181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7</a:t>
            </a:fld>
            <a:endParaRPr lang="es-ES"/>
          </a:p>
        </p:txBody>
      </p:sp>
    </p:spTree>
    <p:extLst>
      <p:ext uri="{BB962C8B-B14F-4D97-AF65-F5344CB8AC3E}">
        <p14:creationId xmlns:p14="http://schemas.microsoft.com/office/powerpoint/2010/main" val="74639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420495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3276443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50737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11/20/2017 8:35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96535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685800" y="1278542"/>
            <a:ext cx="7772400" cy="1159800"/>
          </a:xfrm>
          <a:prstGeom prst="rect">
            <a:avLst/>
          </a:prstGeom>
        </p:spPr>
        <p:txBody>
          <a:bodyPr wrap="square" lIns="91425" tIns="91425" rIns="91425" bIns="91425" anchor="b" anchorCtr="0"/>
          <a:lstStyle>
            <a:lvl1pPr lvl="0" algn="ctr" rtl="0">
              <a:spcBef>
                <a:spcPts val="0"/>
              </a:spcBef>
              <a:buClr>
                <a:srgbClr val="222222"/>
              </a:buClr>
              <a:defRPr>
                <a:solidFill>
                  <a:srgbClr val="222222"/>
                </a:solidFill>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4" name="Shape 14"/>
          <p:cNvSpPr txBox="1">
            <a:spLocks noGrp="1"/>
          </p:cNvSpPr>
          <p:nvPr>
            <p:ph type="subTitle" idx="1"/>
          </p:nvPr>
        </p:nvSpPr>
        <p:spPr>
          <a:xfrm>
            <a:off x="685800" y="2306653"/>
            <a:ext cx="7772400" cy="784800"/>
          </a:xfrm>
          <a:prstGeom prst="rect">
            <a:avLst/>
          </a:prstGeom>
        </p:spPr>
        <p:txBody>
          <a:bodyPr wrap="square" lIns="91425" tIns="91425" rIns="91425" bIns="91425" anchor="t" anchorCtr="0"/>
          <a:lstStyle>
            <a:lvl1pPr lvl="0" algn="ctr" rtl="0">
              <a:spcBef>
                <a:spcPts val="0"/>
              </a:spcBef>
              <a:buClr>
                <a:schemeClr val="dk2"/>
              </a:buClr>
              <a:buSzPct val="100000"/>
              <a:buNone/>
              <a:defRPr sz="1800">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82176"/>
            <a:ext cx="8229600" cy="5508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35805"/>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5920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067" indent="0">
              <a:buNone/>
              <a:defRPr/>
            </a:lvl2pPr>
            <a:lvl3pPr marL="420110" indent="0">
              <a:buNone/>
              <a:defRPr sz="1765"/>
            </a:lvl3pPr>
            <a:lvl4pPr marL="588156" indent="0">
              <a:buNone/>
              <a:defRPr sz="1471"/>
            </a:lvl4pPr>
            <a:lvl5pPr marL="756200"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51242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1543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62987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6030445" y="4722533"/>
            <a:ext cx="2680875" cy="420953"/>
          </a:xfrm>
          <a:prstGeom prst="rect">
            <a:avLst/>
          </a:prstGeom>
          <a:noFill/>
        </p:spPr>
        <p:txBody>
          <a:bodyPr wrap="square" lIns="134464" tIns="107571" rIns="134464" bIns="107571" rtlCol="0">
            <a:spAutoFit/>
          </a:bodyPr>
          <a:lstStyle/>
          <a:p>
            <a:pPr algn="r">
              <a:lnSpc>
                <a:spcPct val="90000"/>
              </a:lnSpc>
              <a:spcAft>
                <a:spcPts val="441"/>
              </a:spcAft>
            </a:pPr>
            <a:r>
              <a:rPr lang="en-US" sz="1471" dirty="0">
                <a:solidFill>
                  <a:srgbClr val="0078D7"/>
                </a:solidFill>
              </a:rPr>
              <a:t>#</a:t>
            </a:r>
            <a:r>
              <a:rPr lang="en-US" sz="1471" dirty="0" err="1">
                <a:solidFill>
                  <a:srgbClr val="0078D7"/>
                </a:solidFill>
              </a:rPr>
              <a:t>TechSum</a:t>
            </a:r>
            <a:endParaRPr lang="en-US" sz="1471" dirty="0">
              <a:solidFill>
                <a:srgbClr val="0078D7"/>
              </a:solidFill>
            </a:endParaRPr>
          </a:p>
        </p:txBody>
      </p:sp>
    </p:spTree>
    <p:extLst>
      <p:ext uri="{BB962C8B-B14F-4D97-AF65-F5344CB8AC3E}">
        <p14:creationId xmlns:p14="http://schemas.microsoft.com/office/powerpoint/2010/main" val="32224460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Empty">
    <p:spTree>
      <p:nvGrpSpPr>
        <p:cNvPr id="1"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82176"/>
            <a:ext cx="8229600" cy="550800"/>
          </a:xfrm>
          <a:prstGeom prst="rect">
            <a:avLst/>
          </a:prstGeom>
          <a:noFill/>
          <a:ln>
            <a:noFill/>
          </a:ln>
        </p:spPr>
        <p:txBody>
          <a:bodyPr wrap="square" lIns="91425" tIns="91425" rIns="91425" bIns="91425" anchor="b" anchorCtr="0"/>
          <a:lstStyle>
            <a:lvl1pPr lvl="0" rtl="0">
              <a:spcBef>
                <a:spcPts val="0"/>
              </a:spcBef>
              <a:buClr>
                <a:srgbClr val="434343"/>
              </a:buClr>
              <a:buSzPct val="100000"/>
              <a:buFont typeface="Roboto Condensed"/>
              <a:buNone/>
              <a:defRPr sz="2800" b="1">
                <a:solidFill>
                  <a:srgbClr val="434343"/>
                </a:solidFill>
                <a:latin typeface="Roboto Condensed"/>
                <a:ea typeface="Roboto Condensed"/>
                <a:cs typeface="Roboto Condensed"/>
                <a:sym typeface="Roboto Condensed"/>
              </a:defRPr>
            </a:lvl1pPr>
            <a:lvl2pPr lvl="1" rtl="0">
              <a:spcBef>
                <a:spcPts val="0"/>
              </a:spcBef>
              <a:buClr>
                <a:srgbClr val="434343"/>
              </a:buClr>
              <a:buSzPct val="100000"/>
              <a:buNone/>
              <a:defRPr sz="3600" b="1">
                <a:solidFill>
                  <a:srgbClr val="434343"/>
                </a:solidFill>
              </a:defRPr>
            </a:lvl2pPr>
            <a:lvl3pPr lvl="2" rtl="0">
              <a:spcBef>
                <a:spcPts val="0"/>
              </a:spcBef>
              <a:buClr>
                <a:srgbClr val="434343"/>
              </a:buClr>
              <a:buSzPct val="100000"/>
              <a:buNone/>
              <a:defRPr sz="3600" b="1">
                <a:solidFill>
                  <a:srgbClr val="434343"/>
                </a:solidFill>
              </a:defRPr>
            </a:lvl3pPr>
            <a:lvl4pPr lvl="3" rtl="0">
              <a:spcBef>
                <a:spcPts val="0"/>
              </a:spcBef>
              <a:buClr>
                <a:srgbClr val="434343"/>
              </a:buClr>
              <a:buSzPct val="100000"/>
              <a:buNone/>
              <a:defRPr sz="3600" b="1">
                <a:solidFill>
                  <a:srgbClr val="434343"/>
                </a:solidFill>
              </a:defRPr>
            </a:lvl4pPr>
            <a:lvl5pPr lvl="4" rtl="0">
              <a:spcBef>
                <a:spcPts val="0"/>
              </a:spcBef>
              <a:buClr>
                <a:srgbClr val="434343"/>
              </a:buClr>
              <a:buSzPct val="100000"/>
              <a:buNone/>
              <a:defRPr sz="3600" b="1">
                <a:solidFill>
                  <a:srgbClr val="434343"/>
                </a:solidFill>
              </a:defRPr>
            </a:lvl5pPr>
            <a:lvl6pPr lvl="5" rtl="0">
              <a:spcBef>
                <a:spcPts val="0"/>
              </a:spcBef>
              <a:buClr>
                <a:srgbClr val="434343"/>
              </a:buClr>
              <a:buSzPct val="100000"/>
              <a:buNone/>
              <a:defRPr sz="3600" b="1">
                <a:solidFill>
                  <a:srgbClr val="434343"/>
                </a:solidFill>
              </a:defRPr>
            </a:lvl6pPr>
            <a:lvl7pPr lvl="6" rtl="0">
              <a:spcBef>
                <a:spcPts val="0"/>
              </a:spcBef>
              <a:buClr>
                <a:srgbClr val="434343"/>
              </a:buClr>
              <a:buSzPct val="100000"/>
              <a:buNone/>
              <a:defRPr sz="3600" b="1">
                <a:solidFill>
                  <a:srgbClr val="434343"/>
                </a:solidFill>
              </a:defRPr>
            </a:lvl7pPr>
            <a:lvl8pPr lvl="7" rtl="0">
              <a:spcBef>
                <a:spcPts val="0"/>
              </a:spcBef>
              <a:buClr>
                <a:srgbClr val="434343"/>
              </a:buClr>
              <a:buSzPct val="100000"/>
              <a:buNone/>
              <a:defRPr sz="3600" b="1">
                <a:solidFill>
                  <a:srgbClr val="434343"/>
                </a:solidFill>
              </a:defRPr>
            </a:lvl8pPr>
            <a:lvl9pPr lvl="8" rtl="0">
              <a:spcBef>
                <a:spcPts val="0"/>
              </a:spcBef>
              <a:buClr>
                <a:srgbClr val="434343"/>
              </a:buClr>
              <a:buSzPct val="100000"/>
              <a:buNone/>
              <a:defRPr sz="3600" b="1">
                <a:solidFill>
                  <a:srgbClr val="434343"/>
                </a:solidFill>
              </a:defRPr>
            </a:lvl9pPr>
          </a:lstStyle>
          <a:p>
            <a:endParaRPr/>
          </a:p>
        </p:txBody>
      </p:sp>
      <p:sp>
        <p:nvSpPr>
          <p:cNvPr id="7" name="Shape 7"/>
          <p:cNvSpPr txBox="1">
            <a:spLocks noGrp="1"/>
          </p:cNvSpPr>
          <p:nvPr>
            <p:ph type="body" idx="1"/>
          </p:nvPr>
        </p:nvSpPr>
        <p:spPr>
          <a:xfrm>
            <a:off x="457200" y="819150"/>
            <a:ext cx="8229600" cy="3615600"/>
          </a:xfrm>
          <a:prstGeom prst="rect">
            <a:avLst/>
          </a:prstGeom>
          <a:noFill/>
          <a:ln>
            <a:noFill/>
          </a:ln>
        </p:spPr>
        <p:txBody>
          <a:bodyPr wrap="square" lIns="91425" tIns="91425" rIns="91425" bIns="91425" anchor="t" anchorCtr="0"/>
          <a:lstStyle>
            <a:lvl1pPr lvl="0" rtl="0">
              <a:lnSpc>
                <a:spcPct val="115000"/>
              </a:lnSpc>
              <a:spcBef>
                <a:spcPts val="600"/>
              </a:spcBef>
              <a:buClr>
                <a:srgbClr val="434343"/>
              </a:buClr>
              <a:buSzPct val="100000"/>
              <a:buFont typeface="Roboto"/>
              <a:buChar char=" "/>
              <a:defRPr sz="1800">
                <a:solidFill>
                  <a:srgbClr val="434343"/>
                </a:solidFill>
                <a:latin typeface="Roboto"/>
                <a:ea typeface="Roboto"/>
                <a:cs typeface="Roboto"/>
                <a:sym typeface="Roboto"/>
              </a:defRPr>
            </a:lvl1pPr>
            <a:lvl2pPr lvl="1" rtl="0">
              <a:lnSpc>
                <a:spcPct val="115000"/>
              </a:lnSpc>
              <a:spcBef>
                <a:spcPts val="480"/>
              </a:spcBef>
              <a:buClr>
                <a:srgbClr val="434343"/>
              </a:buClr>
              <a:buSzPct val="100000"/>
              <a:buFont typeface="Roboto"/>
              <a:buChar char="∘"/>
              <a:defRPr sz="1800">
                <a:solidFill>
                  <a:srgbClr val="434343"/>
                </a:solidFill>
                <a:latin typeface="Roboto"/>
                <a:ea typeface="Roboto"/>
                <a:cs typeface="Roboto"/>
                <a:sym typeface="Roboto"/>
              </a:defRPr>
            </a:lvl2pPr>
            <a:lvl3pPr lvl="2" rtl="0">
              <a:lnSpc>
                <a:spcPct val="115000"/>
              </a:lnSpc>
              <a:spcBef>
                <a:spcPts val="480"/>
              </a:spcBef>
              <a:buClr>
                <a:srgbClr val="434343"/>
              </a:buClr>
              <a:buSzPct val="100000"/>
              <a:buFont typeface="Roboto"/>
              <a:buChar char="·"/>
              <a:defRPr sz="1800">
                <a:solidFill>
                  <a:srgbClr val="434343"/>
                </a:solidFill>
                <a:latin typeface="Roboto"/>
                <a:ea typeface="Roboto"/>
                <a:cs typeface="Roboto"/>
                <a:sym typeface="Roboto"/>
              </a:defRPr>
            </a:lvl3pPr>
            <a:lvl4pPr lvl="3"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4pPr>
            <a:lvl5pPr lvl="4"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5pPr>
            <a:lvl6pPr lvl="5"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6pPr>
            <a:lvl7pPr lvl="6"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7pPr>
            <a:lvl8pPr lvl="7"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8pPr>
            <a:lvl9pPr lvl="8" rtl="0">
              <a:lnSpc>
                <a:spcPct val="115000"/>
              </a:lnSpc>
              <a:spcBef>
                <a:spcPts val="360"/>
              </a:spcBef>
              <a:buClr>
                <a:srgbClr val="434343"/>
              </a:buClr>
              <a:buSzPct val="100000"/>
              <a:buFont typeface="Roboto"/>
              <a:buChar char="·"/>
              <a:defRPr sz="1800">
                <a:solidFill>
                  <a:srgbClr val="434343"/>
                </a:solidFill>
                <a:latin typeface="Roboto"/>
                <a:ea typeface="Roboto"/>
                <a:cs typeface="Roboto"/>
                <a:sym typeface="Roboto"/>
              </a:defRPr>
            </a:lvl9pPr>
          </a:lstStyle>
          <a:p>
            <a:endParaRPr/>
          </a:p>
        </p:txBody>
      </p:sp>
      <p:sp>
        <p:nvSpPr>
          <p:cNvPr id="8" name="Shape 8"/>
          <p:cNvSpPr/>
          <p:nvPr/>
        </p:nvSpPr>
        <p:spPr>
          <a:xfrm>
            <a:off x="0" y="4434850"/>
            <a:ext cx="8860800" cy="550800"/>
          </a:xfrm>
          <a:prstGeom prst="rect">
            <a:avLst/>
          </a:prstGeom>
          <a:solidFill>
            <a:srgbClr val="F9AB0C"/>
          </a:solidFill>
          <a:ln>
            <a:noFill/>
          </a:ln>
        </p:spPr>
        <p:txBody>
          <a:bodyPr wrap="square" lIns="91425" tIns="91425" rIns="91425" bIns="91425" anchor="ctr" anchorCtr="0">
            <a:noAutofit/>
          </a:bodyPr>
          <a:lstStyle/>
          <a:p>
            <a:pPr lvl="0">
              <a:spcBef>
                <a:spcPts val="0"/>
              </a:spcBef>
              <a:buNone/>
            </a:pPr>
            <a:endParaRPr/>
          </a:p>
        </p:txBody>
      </p:sp>
      <p:pic>
        <p:nvPicPr>
          <p:cNvPr id="9" name="Shape 9"/>
          <p:cNvPicPr preferRelativeResize="0"/>
          <p:nvPr/>
        </p:nvPicPr>
        <p:blipFill>
          <a:blip r:embed="rId10">
            <a:alphaModFix/>
          </a:blip>
          <a:stretch>
            <a:fillRect/>
          </a:stretch>
        </p:blipFill>
        <p:spPr>
          <a:xfrm>
            <a:off x="510308" y="4586462"/>
            <a:ext cx="1414558" cy="253200"/>
          </a:xfrm>
          <a:prstGeom prst="rect">
            <a:avLst/>
          </a:prstGeom>
          <a:noFill/>
          <a:ln>
            <a:noFill/>
          </a:ln>
        </p:spPr>
      </p:pic>
      <p:pic>
        <p:nvPicPr>
          <p:cNvPr id="10" name="Shape 10" descr="footer.png"/>
          <p:cNvPicPr preferRelativeResize="0"/>
          <p:nvPr/>
        </p:nvPicPr>
        <p:blipFill>
          <a:blip r:embed="rId11">
            <a:alphaModFix/>
          </a:blip>
          <a:stretch>
            <a:fillRect/>
          </a:stretch>
        </p:blipFill>
        <p:spPr>
          <a:xfrm>
            <a:off x="7837725" y="4175770"/>
            <a:ext cx="926400" cy="935500"/>
          </a:xfrm>
          <a:prstGeom prst="rect">
            <a:avLst/>
          </a:prstGeom>
          <a:noFill/>
          <a:ln>
            <a:noFill/>
          </a:ln>
        </p:spPr>
      </p:pic>
      <p:sp>
        <p:nvSpPr>
          <p:cNvPr id="11" name="Shape 11"/>
          <p:cNvSpPr txBox="1"/>
          <p:nvPr/>
        </p:nvSpPr>
        <p:spPr>
          <a:xfrm>
            <a:off x="2080025" y="4536800"/>
            <a:ext cx="5676000" cy="352500"/>
          </a:xfrm>
          <a:prstGeom prst="rect">
            <a:avLst/>
          </a:prstGeom>
          <a:noFill/>
          <a:ln>
            <a:noFill/>
          </a:ln>
        </p:spPr>
        <p:txBody>
          <a:bodyPr wrap="square" lIns="91425" tIns="91425" rIns="91425" bIns="91425" anchor="t" anchorCtr="0">
            <a:noAutofit/>
          </a:bodyPr>
          <a:lstStyle/>
          <a:p>
            <a:pPr lvl="0" algn="ctr" rtl="0">
              <a:spcBef>
                <a:spcPts val="0"/>
              </a:spcBef>
              <a:buNone/>
            </a:pPr>
            <a:r>
              <a:rPr lang="es-ES" sz="1200" dirty="0">
                <a:solidFill>
                  <a:srgbClr val="FFFFFF"/>
                </a:solidFill>
                <a:latin typeface="Roboto Light"/>
                <a:ea typeface="Roboto Light"/>
                <a:cs typeface="Roboto Light"/>
                <a:sym typeface="Roboto Light"/>
              </a:rPr>
              <a:t>Javier Suárez </a:t>
            </a:r>
            <a:r>
              <a:rPr lang="es" sz="1200" dirty="0">
                <a:solidFill>
                  <a:srgbClr val="FFFFFF"/>
                </a:solidFill>
                <a:latin typeface="Roboto Light"/>
                <a:ea typeface="Roboto Light"/>
                <a:cs typeface="Roboto Light"/>
                <a:sym typeface="Roboto Light"/>
              </a:rPr>
              <a:t>· </a:t>
            </a:r>
            <a:r>
              <a:rPr lang="es-ES" sz="1200" dirty="0">
                <a:solidFill>
                  <a:srgbClr val="FFFFFF"/>
                </a:solidFill>
                <a:latin typeface="Roboto Light"/>
                <a:ea typeface="Roboto Light"/>
                <a:cs typeface="Roboto Light"/>
                <a:sym typeface="Roboto Light"/>
              </a:rPr>
              <a:t>Taller Xamarin </a:t>
            </a:r>
            <a:r>
              <a:rPr lang="es" sz="1200" dirty="0">
                <a:solidFill>
                  <a:srgbClr val="FFFFFF"/>
                </a:solidFill>
                <a:latin typeface="Roboto Light"/>
                <a:ea typeface="Roboto Light"/>
                <a:cs typeface="Roboto Light"/>
                <a:sym typeface="Roboto Light"/>
              </a:rPr>
              <a:t>· @</a:t>
            </a:r>
            <a:r>
              <a:rPr lang="es-ES" sz="1200" dirty="0" err="1">
                <a:solidFill>
                  <a:srgbClr val="FFFFFF"/>
                </a:solidFill>
                <a:latin typeface="Roboto Light"/>
                <a:ea typeface="Roboto Light"/>
                <a:cs typeface="Roboto Light"/>
                <a:sym typeface="Roboto Light"/>
              </a:rPr>
              <a:t>jsuarezruiz</a:t>
            </a:r>
            <a:endParaRPr lang="es" sz="1200" dirty="0">
              <a:solidFill>
                <a:srgbClr val="FFFFFF"/>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05976"/>
            <a:ext cx="8229600" cy="563700"/>
          </a:xfrm>
          <a:prstGeom prst="rect">
            <a:avLst/>
          </a:prstGeom>
          <a:noFill/>
          <a:ln>
            <a:noFill/>
          </a:ln>
        </p:spPr>
        <p:txBody>
          <a:bodyPr wrap="square" lIns="91425" tIns="91425" rIns="91425" bIns="91425" anchor="b" anchorCtr="0"/>
          <a:lstStyle>
            <a:lvl1pPr lvl="0" rtl="0">
              <a:spcBef>
                <a:spcPts val="0"/>
              </a:spcBef>
              <a:buClr>
                <a:srgbClr val="434343"/>
              </a:buClr>
              <a:buSzPct val="100000"/>
              <a:buFont typeface="Roboto Light"/>
              <a:buNone/>
              <a:defRPr sz="2400">
                <a:solidFill>
                  <a:srgbClr val="434343"/>
                </a:solidFill>
                <a:latin typeface="Roboto Light"/>
                <a:ea typeface="Roboto Light"/>
                <a:cs typeface="Roboto Light"/>
                <a:sym typeface="Roboto Light"/>
              </a:defRPr>
            </a:lvl1pPr>
            <a:lvl2pPr lvl="1" rtl="0">
              <a:spcBef>
                <a:spcPts val="0"/>
              </a:spcBef>
              <a:buClr>
                <a:srgbClr val="434343"/>
              </a:buClr>
              <a:buSzPct val="100000"/>
              <a:buNone/>
              <a:defRPr sz="3600" b="1">
                <a:solidFill>
                  <a:srgbClr val="434343"/>
                </a:solidFill>
              </a:defRPr>
            </a:lvl2pPr>
            <a:lvl3pPr lvl="2" rtl="0">
              <a:spcBef>
                <a:spcPts val="0"/>
              </a:spcBef>
              <a:buClr>
                <a:srgbClr val="434343"/>
              </a:buClr>
              <a:buSzPct val="100000"/>
              <a:buNone/>
              <a:defRPr sz="3600" b="1">
                <a:solidFill>
                  <a:srgbClr val="434343"/>
                </a:solidFill>
              </a:defRPr>
            </a:lvl3pPr>
            <a:lvl4pPr lvl="3" rtl="0">
              <a:spcBef>
                <a:spcPts val="0"/>
              </a:spcBef>
              <a:buClr>
                <a:srgbClr val="434343"/>
              </a:buClr>
              <a:buSzPct val="100000"/>
              <a:buNone/>
              <a:defRPr sz="3600" b="1">
                <a:solidFill>
                  <a:srgbClr val="434343"/>
                </a:solidFill>
              </a:defRPr>
            </a:lvl4pPr>
            <a:lvl5pPr lvl="4" rtl="0">
              <a:spcBef>
                <a:spcPts val="0"/>
              </a:spcBef>
              <a:buClr>
                <a:srgbClr val="434343"/>
              </a:buClr>
              <a:buSzPct val="100000"/>
              <a:buNone/>
              <a:defRPr sz="3600" b="1">
                <a:solidFill>
                  <a:srgbClr val="434343"/>
                </a:solidFill>
              </a:defRPr>
            </a:lvl5pPr>
            <a:lvl6pPr lvl="5" rtl="0">
              <a:spcBef>
                <a:spcPts val="0"/>
              </a:spcBef>
              <a:buClr>
                <a:srgbClr val="434343"/>
              </a:buClr>
              <a:buSzPct val="100000"/>
              <a:buNone/>
              <a:defRPr sz="3600" b="1">
                <a:solidFill>
                  <a:srgbClr val="434343"/>
                </a:solidFill>
              </a:defRPr>
            </a:lvl6pPr>
            <a:lvl7pPr lvl="6" rtl="0">
              <a:spcBef>
                <a:spcPts val="0"/>
              </a:spcBef>
              <a:buClr>
                <a:srgbClr val="434343"/>
              </a:buClr>
              <a:buSzPct val="100000"/>
              <a:buNone/>
              <a:defRPr sz="3600" b="1">
                <a:solidFill>
                  <a:srgbClr val="434343"/>
                </a:solidFill>
              </a:defRPr>
            </a:lvl7pPr>
            <a:lvl8pPr lvl="7" rtl="0">
              <a:spcBef>
                <a:spcPts val="0"/>
              </a:spcBef>
              <a:buClr>
                <a:srgbClr val="434343"/>
              </a:buClr>
              <a:buSzPct val="100000"/>
              <a:buNone/>
              <a:defRPr sz="3600" b="1">
                <a:solidFill>
                  <a:srgbClr val="434343"/>
                </a:solidFill>
              </a:defRPr>
            </a:lvl8pPr>
            <a:lvl9pPr lvl="8" rtl="0">
              <a:spcBef>
                <a:spcPts val="0"/>
              </a:spcBef>
              <a:buClr>
                <a:srgbClr val="434343"/>
              </a:buClr>
              <a:buSzPct val="100000"/>
              <a:buNone/>
              <a:defRPr sz="3600" b="1">
                <a:solidFill>
                  <a:srgbClr val="434343"/>
                </a:solidFill>
              </a:defRPr>
            </a:lvl9pPr>
          </a:lstStyle>
          <a:p>
            <a:endParaRPr/>
          </a:p>
        </p:txBody>
      </p:sp>
      <p:sp>
        <p:nvSpPr>
          <p:cNvPr id="26" name="Shape 26"/>
          <p:cNvSpPr txBox="1">
            <a:spLocks noGrp="1"/>
          </p:cNvSpPr>
          <p:nvPr>
            <p:ph type="body" idx="1"/>
          </p:nvPr>
        </p:nvSpPr>
        <p:spPr>
          <a:xfrm>
            <a:off x="457200" y="849625"/>
            <a:ext cx="8229600" cy="3989100"/>
          </a:xfrm>
          <a:prstGeom prst="rect">
            <a:avLst/>
          </a:prstGeom>
          <a:noFill/>
          <a:ln>
            <a:noFill/>
          </a:ln>
        </p:spPr>
        <p:txBody>
          <a:bodyPr wrap="square" lIns="91425" tIns="91425" rIns="91425" bIns="91425" anchor="t" anchorCtr="0"/>
          <a:lstStyle>
            <a:lvl1pPr lvl="0" rtl="0">
              <a:lnSpc>
                <a:spcPct val="115000"/>
              </a:lnSpc>
              <a:spcBef>
                <a:spcPts val="600"/>
              </a:spcBef>
              <a:buClr>
                <a:srgbClr val="434343"/>
              </a:buClr>
              <a:buSzPct val="100000"/>
              <a:buFont typeface="Roboto Light"/>
              <a:buChar char="·"/>
              <a:defRPr sz="1800">
                <a:solidFill>
                  <a:srgbClr val="434343"/>
                </a:solidFill>
                <a:latin typeface="Roboto Light"/>
                <a:ea typeface="Roboto Light"/>
                <a:cs typeface="Roboto Light"/>
                <a:sym typeface="Roboto Light"/>
              </a:defRPr>
            </a:lvl1pPr>
            <a:lvl2pPr lvl="1" rtl="0">
              <a:lnSpc>
                <a:spcPct val="115000"/>
              </a:lnSpc>
              <a:spcBef>
                <a:spcPts val="480"/>
              </a:spcBef>
              <a:buClr>
                <a:srgbClr val="434343"/>
              </a:buClr>
              <a:buSzPct val="100000"/>
              <a:buFont typeface="Roboto Light"/>
              <a:buChar char="∘"/>
              <a:defRPr sz="1800">
                <a:solidFill>
                  <a:srgbClr val="434343"/>
                </a:solidFill>
                <a:latin typeface="Roboto Light"/>
                <a:ea typeface="Roboto Light"/>
                <a:cs typeface="Roboto Light"/>
                <a:sym typeface="Roboto Light"/>
              </a:defRPr>
            </a:lvl2pPr>
            <a:lvl3pPr lvl="2" rtl="0">
              <a:lnSpc>
                <a:spcPct val="115000"/>
              </a:lnSpc>
              <a:spcBef>
                <a:spcPts val="480"/>
              </a:spcBef>
              <a:buClr>
                <a:srgbClr val="434343"/>
              </a:buClr>
              <a:buSzPct val="100000"/>
              <a:buFont typeface="Roboto Light"/>
              <a:buChar char="·"/>
              <a:defRPr sz="1800">
                <a:solidFill>
                  <a:srgbClr val="434343"/>
                </a:solidFill>
                <a:latin typeface="Roboto Light"/>
                <a:ea typeface="Roboto Light"/>
                <a:cs typeface="Roboto Light"/>
                <a:sym typeface="Roboto Light"/>
              </a:defRPr>
            </a:lvl3pPr>
            <a:lvl4pPr lvl="3"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4pPr>
            <a:lvl5pPr lvl="4"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5pPr>
            <a:lvl6pPr lvl="5"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6pPr>
            <a:lvl7pPr lvl="6"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7pPr>
            <a:lvl8pPr lvl="7"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8pPr>
            <a:lvl9pPr lvl="8" rtl="0">
              <a:lnSpc>
                <a:spcPct val="115000"/>
              </a:lnSpc>
              <a:spcBef>
                <a:spcPts val="360"/>
              </a:spcBef>
              <a:buClr>
                <a:srgbClr val="434343"/>
              </a:buClr>
              <a:buSzPct val="100000"/>
              <a:buFont typeface="Roboto Light"/>
              <a:buChar char="·"/>
              <a:defRPr sz="1800">
                <a:solidFill>
                  <a:srgbClr val="434343"/>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twitter.com/TheBatman"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1.emf"/><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6.xml"/><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
        <p:cNvGrpSpPr/>
        <p:nvPr/>
      </p:nvGrpSpPr>
      <p:grpSpPr>
        <a:xfrm>
          <a:off x="0" y="0"/>
          <a:ext cx="0" cy="0"/>
          <a:chOff x="0" y="0"/>
          <a:chExt cx="0" cy="0"/>
        </a:xfrm>
      </p:grpSpPr>
      <p:sp>
        <p:nvSpPr>
          <p:cNvPr id="32" name="Shape 32"/>
          <p:cNvSpPr txBox="1">
            <a:spLocks noGrp="1"/>
          </p:cNvSpPr>
          <p:nvPr>
            <p:ph type="ctrTitle" idx="4294967295"/>
          </p:nvPr>
        </p:nvSpPr>
        <p:spPr>
          <a:xfrm>
            <a:off x="2666350" y="575600"/>
            <a:ext cx="5684400" cy="1996150"/>
          </a:xfrm>
          <a:prstGeom prst="rect">
            <a:avLst/>
          </a:prstGeom>
          <a:noFill/>
        </p:spPr>
        <p:txBody>
          <a:bodyPr wrap="square" lIns="91425" tIns="91425" rIns="91425" bIns="91425" anchor="t" anchorCtr="0">
            <a:noAutofit/>
          </a:bodyPr>
          <a:lstStyle/>
          <a:p>
            <a:pPr lvl="0" algn="l" rtl="0">
              <a:spcBef>
                <a:spcPts val="0"/>
              </a:spcBef>
              <a:buNone/>
            </a:pPr>
            <a:r>
              <a:rPr lang="es" sz="3000" dirty="0"/>
              <a:t>“</a:t>
            </a:r>
            <a:r>
              <a:rPr lang="es-ES" sz="3000" dirty="0"/>
              <a:t>Crearemos una app </a:t>
            </a:r>
            <a:r>
              <a:rPr lang="es-ES" sz="3000" dirty="0" err="1"/>
              <a:t>cross</a:t>
            </a:r>
            <a:r>
              <a:rPr lang="es-ES" sz="3000" dirty="0"/>
              <a:t> Platform para Android, iOS, UWP, Windows, </a:t>
            </a:r>
            <a:r>
              <a:rPr lang="es-ES" sz="3000" dirty="0" err="1"/>
              <a:t>macOS</a:t>
            </a:r>
            <a:r>
              <a:rPr lang="es-ES" sz="3000" dirty="0"/>
              <a:t> y Linux</a:t>
            </a:r>
            <a:r>
              <a:rPr lang="es" sz="3000" dirty="0"/>
              <a:t>”</a:t>
            </a:r>
          </a:p>
          <a:p>
            <a:pPr lvl="0" algn="l" rtl="0">
              <a:spcBef>
                <a:spcPts val="0"/>
              </a:spcBef>
              <a:buNone/>
            </a:pPr>
            <a:r>
              <a:rPr lang="es-ES" sz="2200" dirty="0"/>
              <a:t>Taller Xamarin</a:t>
            </a:r>
            <a:endParaRPr lang="es" sz="2200" dirty="0"/>
          </a:p>
        </p:txBody>
      </p:sp>
      <p:pic>
        <p:nvPicPr>
          <p:cNvPr id="33" name="Shape 33"/>
          <p:cNvPicPr preferRelativeResize="0"/>
          <p:nvPr/>
        </p:nvPicPr>
        <p:blipFill>
          <a:blip r:embed="rId3">
            <a:alphaModFix amt="29000"/>
          </a:blip>
          <a:stretch>
            <a:fillRect/>
          </a:stretch>
        </p:blipFill>
        <p:spPr>
          <a:xfrm>
            <a:off x="7567325" y="671825"/>
            <a:ext cx="1414575" cy="3479782"/>
          </a:xfrm>
          <a:prstGeom prst="rect">
            <a:avLst/>
          </a:prstGeom>
          <a:noFill/>
          <a:ln>
            <a:noFill/>
          </a:ln>
        </p:spPr>
      </p:pic>
      <p:pic>
        <p:nvPicPr>
          <p:cNvPr id="34" name="Shape 34"/>
          <p:cNvPicPr preferRelativeResize="0"/>
          <p:nvPr/>
        </p:nvPicPr>
        <p:blipFill rotWithShape="1">
          <a:blip r:embed="rId4">
            <a:alphaModFix/>
          </a:blip>
          <a:srcRect l="10594"/>
          <a:stretch/>
        </p:blipFill>
        <p:spPr>
          <a:xfrm>
            <a:off x="0" y="0"/>
            <a:ext cx="2308150" cy="5143500"/>
          </a:xfrm>
          <a:prstGeom prst="rect">
            <a:avLst/>
          </a:prstGeom>
          <a:noFill/>
          <a:ln>
            <a:noFill/>
          </a:ln>
        </p:spPr>
      </p:pic>
      <p:pic>
        <p:nvPicPr>
          <p:cNvPr id="35" name="Shape 35"/>
          <p:cNvPicPr preferRelativeResize="0"/>
          <p:nvPr/>
        </p:nvPicPr>
        <p:blipFill>
          <a:blip r:embed="rId5">
            <a:alphaModFix/>
          </a:blip>
          <a:stretch>
            <a:fillRect/>
          </a:stretch>
        </p:blipFill>
        <p:spPr>
          <a:xfrm>
            <a:off x="273100" y="4409900"/>
            <a:ext cx="1808616" cy="253200"/>
          </a:xfrm>
          <a:prstGeom prst="rect">
            <a:avLst/>
          </a:prstGeom>
          <a:noFill/>
          <a:ln>
            <a:noFill/>
          </a:ln>
        </p:spPr>
      </p:pic>
      <p:sp>
        <p:nvSpPr>
          <p:cNvPr id="37" name="Shape 37"/>
          <p:cNvSpPr txBox="1"/>
          <p:nvPr/>
        </p:nvSpPr>
        <p:spPr>
          <a:xfrm>
            <a:off x="3751809" y="4047800"/>
            <a:ext cx="3844825" cy="724200"/>
          </a:xfrm>
          <a:prstGeom prst="rect">
            <a:avLst/>
          </a:prstGeom>
          <a:noFill/>
          <a:ln>
            <a:noFill/>
          </a:ln>
        </p:spPr>
        <p:txBody>
          <a:bodyPr wrap="square" lIns="91425" tIns="91425" rIns="91425" bIns="91425" anchor="t" anchorCtr="0">
            <a:noAutofit/>
          </a:bodyPr>
          <a:lstStyle/>
          <a:p>
            <a:pPr lvl="0">
              <a:spcBef>
                <a:spcPts val="0"/>
              </a:spcBef>
              <a:buNone/>
            </a:pPr>
            <a:r>
              <a:rPr lang="es-ES" sz="1800" dirty="0">
                <a:latin typeface="Roboto"/>
                <a:ea typeface="Roboto"/>
                <a:cs typeface="Roboto"/>
                <a:sym typeface="Roboto"/>
              </a:rPr>
              <a:t>Javier Suárez Ruiz</a:t>
            </a:r>
            <a:r>
              <a:rPr lang="es" sz="1800" dirty="0">
                <a:latin typeface="Roboto"/>
                <a:ea typeface="Roboto"/>
                <a:cs typeface="Roboto"/>
                <a:sym typeface="Roboto"/>
              </a:rPr>
              <a:t> (@</a:t>
            </a:r>
            <a:r>
              <a:rPr lang="es-ES" sz="1800" dirty="0" err="1">
                <a:latin typeface="Roboto"/>
                <a:ea typeface="Roboto"/>
                <a:cs typeface="Roboto"/>
                <a:sym typeface="Roboto"/>
              </a:rPr>
              <a:t>jsuarezruiz</a:t>
            </a:r>
            <a:r>
              <a:rPr lang="es" sz="1800" dirty="0">
                <a:latin typeface="Roboto"/>
                <a:ea typeface="Roboto"/>
                <a:cs typeface="Roboto"/>
                <a:sym typeface="Roboto"/>
              </a:rPr>
              <a:t>)</a:t>
            </a:r>
          </a:p>
          <a:p>
            <a:pPr lvl="0">
              <a:spcBef>
                <a:spcPts val="0"/>
              </a:spcBef>
              <a:buNone/>
            </a:pPr>
            <a:r>
              <a:rPr lang="es" dirty="0">
                <a:latin typeface="Roboto"/>
                <a:ea typeface="Roboto"/>
                <a:cs typeface="Roboto"/>
                <a:sym typeface="Roboto"/>
              </a:rPr>
              <a:t>Plain Concepts</a:t>
            </a:r>
          </a:p>
          <a:p>
            <a:pPr lvl="0">
              <a:spcBef>
                <a:spcPts val="0"/>
              </a:spcBef>
              <a:buNone/>
            </a:pPr>
            <a:r>
              <a:rPr lang="es" u="sng" dirty="0">
                <a:solidFill>
                  <a:schemeClr val="hlink"/>
                </a:solidFill>
                <a:latin typeface="Roboto"/>
                <a:ea typeface="Roboto"/>
                <a:cs typeface="Roboto"/>
                <a:sym typeface="Roboto"/>
                <a:hlinkClick r:id="rId6"/>
              </a:rPr>
              <a:t>@</a:t>
            </a:r>
            <a:r>
              <a:rPr lang="es-ES" u="sng" dirty="0" err="1">
                <a:solidFill>
                  <a:schemeClr val="hlink"/>
                </a:solidFill>
                <a:latin typeface="Roboto"/>
                <a:ea typeface="Roboto"/>
                <a:cs typeface="Roboto"/>
                <a:sym typeface="Roboto"/>
                <a:hlinkClick r:id="rId6"/>
              </a:rPr>
              <a:t>jsuarezruiz</a:t>
            </a:r>
            <a:endParaRPr lang="es" u="sng" dirty="0">
              <a:solidFill>
                <a:schemeClr val="hlink"/>
              </a:solidFill>
              <a:latin typeface="Roboto"/>
              <a:ea typeface="Roboto"/>
              <a:cs typeface="Roboto"/>
              <a:sym typeface="Roboto"/>
              <a:hlinkClick r:id="rId6"/>
            </a:endParaRPr>
          </a:p>
        </p:txBody>
      </p:sp>
      <p:sp>
        <p:nvSpPr>
          <p:cNvPr id="40" name="Shape 40"/>
          <p:cNvSpPr txBox="1"/>
          <p:nvPr/>
        </p:nvSpPr>
        <p:spPr>
          <a:xfrm>
            <a:off x="273100" y="4602140"/>
            <a:ext cx="1808700" cy="359400"/>
          </a:xfrm>
          <a:prstGeom prst="rect">
            <a:avLst/>
          </a:prstGeom>
          <a:noFill/>
          <a:ln>
            <a:noFill/>
          </a:ln>
        </p:spPr>
        <p:txBody>
          <a:bodyPr wrap="square" lIns="91425" tIns="91425" rIns="91425" bIns="91425" anchor="t" anchorCtr="0">
            <a:noAutofit/>
          </a:bodyPr>
          <a:lstStyle/>
          <a:p>
            <a:pPr lvl="0" algn="ctr" rtl="0">
              <a:spcBef>
                <a:spcPts val="0"/>
              </a:spcBef>
              <a:buNone/>
            </a:pPr>
            <a:r>
              <a:rPr lang="es" sz="1000">
                <a:solidFill>
                  <a:srgbClr val="999999"/>
                </a:solidFill>
                <a:latin typeface="Roboto"/>
                <a:ea typeface="Roboto"/>
                <a:cs typeface="Roboto"/>
                <a:sym typeface="Roboto"/>
              </a:rPr>
              <a:t>MAD · NOV 24-25 · 2017</a:t>
            </a:r>
          </a:p>
        </p:txBody>
      </p:sp>
      <p:pic>
        <p:nvPicPr>
          <p:cNvPr id="3" name="Imagen 2">
            <a:extLst>
              <a:ext uri="{FF2B5EF4-FFF2-40B4-BE49-F238E27FC236}">
                <a16:creationId xmlns:a16="http://schemas.microsoft.com/office/drawing/2014/main" id="{E5FDDDDC-79E6-447D-B2EC-B9628CF6B5C8}"/>
              </a:ext>
            </a:extLst>
          </p:cNvPr>
          <p:cNvPicPr>
            <a:picLocks noChangeAspect="1"/>
          </p:cNvPicPr>
          <p:nvPr/>
        </p:nvPicPr>
        <p:blipFill>
          <a:blip r:embed="rId7"/>
          <a:stretch>
            <a:fillRect/>
          </a:stretch>
        </p:blipFill>
        <p:spPr>
          <a:xfrm>
            <a:off x="2581250" y="3791914"/>
            <a:ext cx="1170559" cy="11705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803"/>
            <a:ext cx="8740640" cy="674558"/>
          </a:xfrm>
        </p:spPr>
        <p:txBody>
          <a:bodyPr/>
          <a:lstStyle/>
          <a:p>
            <a:pPr algn="ctr"/>
            <a:r>
              <a:rPr lang="en-US" sz="4400" dirty="0"/>
              <a:t>Escribe </a:t>
            </a:r>
            <a:r>
              <a:rPr lang="en-US" sz="4400" dirty="0" err="1"/>
              <a:t>una</a:t>
            </a:r>
            <a:r>
              <a:rPr lang="en-US" sz="4400" dirty="0"/>
              <a:t> </a:t>
            </a:r>
            <a:r>
              <a:rPr lang="en-US" sz="4400" dirty="0" err="1"/>
              <a:t>vez</a:t>
            </a:r>
            <a:r>
              <a:rPr lang="en-US" sz="4400" dirty="0"/>
              <a:t>, </a:t>
            </a:r>
            <a:r>
              <a:rPr lang="en-US" sz="4400" dirty="0" err="1"/>
              <a:t>corre</a:t>
            </a:r>
            <a:r>
              <a:rPr lang="en-US" sz="4400" dirty="0"/>
              <a:t> </a:t>
            </a:r>
            <a:r>
              <a:rPr lang="en-US" sz="4400" dirty="0" err="1"/>
              <a:t>en</a:t>
            </a:r>
            <a:r>
              <a:rPr lang="en-US" sz="4400" dirty="0"/>
              <a:t> </a:t>
            </a:r>
            <a:r>
              <a:rPr lang="en-US" sz="4400" dirty="0" err="1"/>
              <a:t>todos</a:t>
            </a:r>
            <a:endParaRPr lang="en-US" sz="4400" dirty="0"/>
          </a:p>
        </p:txBody>
      </p:sp>
      <p:cxnSp>
        <p:nvCxnSpPr>
          <p:cNvPr id="12" name="Straight Connector 11"/>
          <p:cNvCxnSpPr/>
          <p:nvPr/>
        </p:nvCxnSpPr>
        <p:spPr>
          <a:xfrm>
            <a:off x="2946745" y="1425939"/>
            <a:ext cx="0" cy="2826369"/>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4487973" y="287592"/>
            <a:ext cx="168056" cy="6815597"/>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57" name="Group 56"/>
          <p:cNvGrpSpPr/>
          <p:nvPr/>
        </p:nvGrpSpPr>
        <p:grpSpPr>
          <a:xfrm>
            <a:off x="3587007" y="1457214"/>
            <a:ext cx="1969988" cy="1969988"/>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1" cy="572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32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903456" y="1560183"/>
            <a:ext cx="2028553" cy="1710696"/>
          </a:xfrm>
          <a:prstGeom prst="rect">
            <a:avLst/>
          </a:prstGeom>
          <a:noFill/>
        </p:spPr>
        <p:txBody>
          <a:bodyPr wrap="square" lIns="134444" tIns="107555" rIns="134444" bIns="107555" rtlCol="0">
            <a:spAutoFit/>
          </a:bodyPr>
          <a:lstStyle/>
          <a:p>
            <a:pPr algn="r" defTabSz="685462" fontAlgn="base">
              <a:lnSpc>
                <a:spcPct val="110000"/>
              </a:lnSpc>
              <a:spcBef>
                <a:spcPct val="0"/>
              </a:spcBef>
              <a:spcAft>
                <a:spcPct val="0"/>
              </a:spcAft>
            </a:pPr>
            <a:r>
              <a:rPr lang="en-US" sz="2206" dirty="0">
                <a:solidFill>
                  <a:schemeClr val="tx2"/>
                </a:solidFill>
              </a:rPr>
              <a:t>Lua</a:t>
            </a:r>
          </a:p>
          <a:p>
            <a:pPr algn="r" defTabSz="685462" fontAlgn="base">
              <a:lnSpc>
                <a:spcPct val="110000"/>
              </a:lnSpc>
              <a:spcBef>
                <a:spcPct val="0"/>
              </a:spcBef>
              <a:spcAft>
                <a:spcPct val="0"/>
              </a:spcAft>
            </a:pPr>
            <a:r>
              <a:rPr lang="en-US" sz="2206" dirty="0">
                <a:solidFill>
                  <a:schemeClr val="tx2"/>
                </a:solidFill>
              </a:rPr>
              <a:t>Javascript</a:t>
            </a:r>
          </a:p>
          <a:p>
            <a:pPr algn="r" defTabSz="685462" fontAlgn="base">
              <a:lnSpc>
                <a:spcPct val="110000"/>
              </a:lnSpc>
              <a:spcBef>
                <a:spcPct val="0"/>
              </a:spcBef>
              <a:spcAft>
                <a:spcPct val="0"/>
              </a:spcAft>
            </a:pPr>
            <a:r>
              <a:rPr lang="en-US" sz="2206" dirty="0">
                <a:solidFill>
                  <a:schemeClr val="tx2"/>
                </a:solidFill>
              </a:rPr>
              <a:t>Actionscript</a:t>
            </a:r>
          </a:p>
          <a:p>
            <a:pPr algn="r" defTabSz="685462" fontAlgn="base">
              <a:lnSpc>
                <a:spcPct val="110000"/>
              </a:lnSpc>
              <a:spcBef>
                <a:spcPct val="0"/>
              </a:spcBef>
              <a:spcAft>
                <a:spcPct val="0"/>
              </a:spcAft>
            </a:pPr>
            <a:r>
              <a:rPr lang="en-US" sz="2206" dirty="0">
                <a:solidFill>
                  <a:schemeClr val="tx2"/>
                </a:solidFill>
              </a:rPr>
              <a:t>HTML+CSS</a:t>
            </a:r>
          </a:p>
        </p:txBody>
      </p:sp>
      <p:cxnSp>
        <p:nvCxnSpPr>
          <p:cNvPr id="38" name="Straight Arrow Connector 37"/>
          <p:cNvCxnSpPr/>
          <p:nvPr/>
        </p:nvCxnSpPr>
        <p:spPr>
          <a:xfrm>
            <a:off x="2949408" y="1877354"/>
            <a:ext cx="645769"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949409" y="2260148"/>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949409" y="2642942"/>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49409" y="3025735"/>
            <a:ext cx="63643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66312" y="1391860"/>
            <a:ext cx="1603245" cy="210069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14586" y="3826370"/>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t>Acceso</a:t>
            </a:r>
            <a:r>
              <a:rPr lang="en-US" sz="1765" dirty="0"/>
              <a:t> </a:t>
            </a:r>
            <a:r>
              <a:rPr lang="en-US" sz="1765" dirty="0" err="1"/>
              <a:t>limitado</a:t>
            </a:r>
            <a:r>
              <a:rPr lang="en-US" sz="1765" dirty="0"/>
              <a:t> a APIs </a:t>
            </a:r>
            <a:r>
              <a:rPr lang="en-US" sz="1765" dirty="0">
                <a:solidFill>
                  <a:schemeClr val="bg2">
                    <a:lumMod val="50000"/>
                  </a:schemeClr>
                </a:solidFill>
              </a:rPr>
              <a:t>•</a:t>
            </a:r>
            <a:r>
              <a:rPr lang="en-US" sz="1765" dirty="0"/>
              <a:t> </a:t>
            </a:r>
            <a:r>
              <a:rPr lang="en-US" sz="1765" dirty="0" err="1"/>
              <a:t>Menos</a:t>
            </a:r>
            <a:r>
              <a:rPr lang="en-US" sz="1765" dirty="0"/>
              <a:t> </a:t>
            </a:r>
            <a:r>
              <a:rPr lang="en-US" sz="1765" dirty="0" err="1"/>
              <a:t>rendimiento</a:t>
            </a:r>
            <a:r>
              <a:rPr lang="en-US" sz="1765" dirty="0"/>
              <a:t> </a:t>
            </a:r>
            <a:r>
              <a:rPr lang="en-US" sz="1765" dirty="0">
                <a:solidFill>
                  <a:schemeClr val="bg2">
                    <a:lumMod val="50000"/>
                  </a:schemeClr>
                </a:solidFill>
              </a:rPr>
              <a:t>•</a:t>
            </a:r>
            <a:r>
              <a:rPr lang="en-US" sz="1765" dirty="0"/>
              <a:t>  </a:t>
            </a:r>
            <a:r>
              <a:rPr lang="en-US" sz="1765" dirty="0" err="1"/>
              <a:t>Experiencia</a:t>
            </a:r>
            <a:r>
              <a:rPr lang="en-US" sz="1765" dirty="0"/>
              <a:t> de </a:t>
            </a:r>
            <a:r>
              <a:rPr lang="en-US" sz="1765" dirty="0" err="1"/>
              <a:t>usuario</a:t>
            </a:r>
            <a:r>
              <a:rPr lang="en-US" sz="1765" dirty="0"/>
              <a:t> </a:t>
            </a:r>
            <a:r>
              <a:rPr lang="en-US" sz="1765" dirty="0" err="1"/>
              <a:t>más</a:t>
            </a:r>
            <a:r>
              <a:rPr lang="en-US" sz="1765" dirty="0"/>
              <a:t> </a:t>
            </a:r>
            <a:r>
              <a:rPr lang="en-US" sz="1765" dirty="0" err="1"/>
              <a:t>pobre</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03902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err="1">
                <a:solidFill>
                  <a:srgbClr val="70ACBB"/>
                </a:solidFill>
              </a:rPr>
              <a:t>Código</a:t>
            </a:r>
            <a:r>
              <a:rPr lang="en-US" dirty="0">
                <a:solidFill>
                  <a:srgbClr val="70ACBB"/>
                </a:solidFill>
              </a:rPr>
              <a:t> </a:t>
            </a:r>
            <a:r>
              <a:rPr lang="en-US" dirty="0" err="1">
                <a:solidFill>
                  <a:srgbClr val="70ACBB"/>
                </a:solidFill>
              </a:rPr>
              <a:t>común</a:t>
            </a:r>
            <a:r>
              <a:rPr lang="en-US" dirty="0">
                <a:solidFill>
                  <a:srgbClr val="70ACBB"/>
                </a:solidFill>
              </a:rPr>
              <a:t> </a:t>
            </a:r>
            <a:r>
              <a:rPr lang="en-US" dirty="0" err="1">
                <a:solidFill>
                  <a:srgbClr val="70ACBB"/>
                </a:solidFill>
              </a:rPr>
              <a:t>compartido</a:t>
            </a:r>
            <a:r>
              <a:rPr lang="en-US" dirty="0">
                <a:solidFill>
                  <a:srgbClr val="70ACBB"/>
                </a:solidFill>
              </a:rPr>
              <a:t> </a:t>
            </a:r>
            <a:r>
              <a:rPr lang="en-US" dirty="0">
                <a:solidFill>
                  <a:srgbClr val="6FBD23"/>
                </a:solidFill>
              </a:rPr>
              <a:t>•</a:t>
            </a:r>
            <a:r>
              <a:rPr lang="en-US" dirty="0">
                <a:solidFill>
                  <a:srgbClr val="16ACEE"/>
                </a:solidFill>
              </a:rPr>
              <a:t>  </a:t>
            </a:r>
            <a:r>
              <a:rPr lang="en-US" dirty="0" err="1">
                <a:solidFill>
                  <a:srgbClr val="70ACBB"/>
                </a:solidFill>
              </a:rPr>
              <a:t>Acceso</a:t>
            </a:r>
            <a:r>
              <a:rPr lang="en-US" dirty="0">
                <a:solidFill>
                  <a:srgbClr val="70ACBB"/>
                </a:solidFill>
              </a:rPr>
              <a:t> 100% a APIs </a:t>
            </a:r>
            <a:r>
              <a:rPr lang="en-US" dirty="0" err="1">
                <a:solidFill>
                  <a:srgbClr val="70ACBB"/>
                </a:solidFill>
              </a:rPr>
              <a:t>nativas</a:t>
            </a:r>
            <a:r>
              <a:rPr lang="en-US" dirty="0">
                <a:solidFill>
                  <a:srgbClr val="70ACBB"/>
                </a:solidFill>
              </a:rPr>
              <a:t> </a:t>
            </a:r>
            <a:r>
              <a:rPr lang="en-US" dirty="0">
                <a:solidFill>
                  <a:srgbClr val="6FBD23"/>
                </a:solidFill>
              </a:rPr>
              <a:t>•</a:t>
            </a:r>
            <a:r>
              <a:rPr lang="en-US" dirty="0">
                <a:solidFill>
                  <a:srgbClr val="16ACEE"/>
                </a:solidFill>
              </a:rPr>
              <a:t>  </a:t>
            </a:r>
            <a:r>
              <a:rPr lang="en-US" dirty="0">
                <a:solidFill>
                  <a:srgbClr val="70ACBB"/>
                </a:solidFill>
              </a:rPr>
              <a:t>Alto </a:t>
            </a:r>
            <a:r>
              <a:rPr lang="en-US" dirty="0" err="1">
                <a:solidFill>
                  <a:srgbClr val="70ACBB"/>
                </a:solidFill>
              </a:rPr>
              <a:t>rendimiento</a:t>
            </a:r>
            <a:endParaRPr lang="en-US" dirty="0">
              <a:solidFill>
                <a:srgbClr val="70ACBB"/>
              </a:solidFill>
            </a:endParaRPr>
          </a:p>
        </p:txBody>
      </p:sp>
      <p:sp>
        <p:nvSpPr>
          <p:cNvPr id="20" name="Left Brace 19"/>
          <p:cNvSpPr/>
          <p:nvPr/>
        </p:nvSpPr>
        <p:spPr>
          <a:xfrm rot="5400000">
            <a:off x="4489538" y="212093"/>
            <a:ext cx="176064" cy="7383893"/>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 name="Group 2"/>
          <p:cNvGrpSpPr/>
          <p:nvPr/>
        </p:nvGrpSpPr>
        <p:grpSpPr>
          <a:xfrm>
            <a:off x="2170406" y="892540"/>
            <a:ext cx="4814330" cy="273190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4"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4962446"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2830401" y="3439157"/>
              <a:ext cx="6393683" cy="892983"/>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206314"/>
            <a:ext cx="8228433" cy="857129"/>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0482" y="3875720"/>
            <a:ext cx="3376872" cy="386581"/>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endParaRPr lang="en-US" sz="1912" dirty="0">
              <a:solidFill>
                <a:schemeClr val="tx1"/>
              </a:solidFill>
            </a:endParaRPr>
          </a:p>
        </p:txBody>
      </p:sp>
      <p:sp>
        <p:nvSpPr>
          <p:cNvPr id="4" name="Text Placeholder 3"/>
          <p:cNvSpPr>
            <a:spLocks noGrp="1"/>
          </p:cNvSpPr>
          <p:nvPr>
            <p:ph type="body" sz="quarter" idx="11"/>
          </p:nvPr>
        </p:nvSpPr>
        <p:spPr>
          <a:xfrm>
            <a:off x="4911614" y="3790048"/>
            <a:ext cx="3370453" cy="677078"/>
          </a:xfrm>
        </p:spPr>
        <p:txBody>
          <a:bodyPr/>
          <a:lstStyle/>
          <a:p>
            <a:pPr algn="ctr">
              <a:lnSpc>
                <a:spcPct val="100000"/>
              </a:lnSpc>
            </a:pPr>
            <a:r>
              <a:rPr lang="en-US" sz="1800" dirty="0">
                <a:solidFill>
                  <a:schemeClr val="tx1"/>
                </a:solidFill>
              </a:rPr>
              <a:t>Con </a:t>
            </a:r>
            <a:r>
              <a:rPr lang="en-US" sz="1800" dirty="0" err="1">
                <a:solidFill>
                  <a:schemeClr val="tx1"/>
                </a:solidFill>
              </a:rPr>
              <a:t>Xamarin.Forms</a:t>
            </a:r>
            <a:r>
              <a:rPr lang="en-US" sz="1800" dirty="0">
                <a:solidFill>
                  <a:schemeClr val="tx1"/>
                </a:solidFill>
              </a:rPr>
              <a:t>:</a:t>
            </a:r>
            <a:br>
              <a:rPr lang="en-US" sz="18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nativo</a:t>
            </a:r>
            <a:endParaRPr lang="en-US" sz="1800" dirty="0">
              <a:solidFill>
                <a:schemeClr val="tx1"/>
              </a:solidFill>
            </a:endParaRPr>
          </a:p>
        </p:txBody>
      </p:sp>
      <p:grpSp>
        <p:nvGrpSpPr>
          <p:cNvPr id="25" name="Group 24"/>
          <p:cNvGrpSpPr/>
          <p:nvPr/>
        </p:nvGrpSpPr>
        <p:grpSpPr>
          <a:xfrm>
            <a:off x="750482" y="1861174"/>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5" y="2021408"/>
              <a:ext cx="2353425"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5"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5"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996"/>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870676" y="2901159"/>
            <a:ext cx="7416006" cy="94911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230405"/>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grpSp>
        <p:nvGrpSpPr>
          <p:cNvPr id="11" name="Group 10"/>
          <p:cNvGrpSpPr/>
          <p:nvPr/>
        </p:nvGrpSpPr>
        <p:grpSpPr>
          <a:xfrm>
            <a:off x="870677" y="1131392"/>
            <a:ext cx="7410474" cy="3052062"/>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89"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5584610"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3396801"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1208989" y="2894802"/>
              <a:ext cx="6521889"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3"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23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881" dirty="0">
                  <a:solidFill>
                    <a:srgbClr val="FFFFFF"/>
                  </a:solidFill>
                </a:rPr>
                <a:t>Linux/Mono</a:t>
              </a:r>
            </a:p>
            <a:p>
              <a:pPr algn="ctr" defTabSz="685462" fontAlgn="base">
                <a:spcBef>
                  <a:spcPct val="0"/>
                </a:spcBef>
                <a:spcAft>
                  <a:spcPct val="0"/>
                </a:spcAft>
              </a:pPr>
              <a:r>
                <a:rPr lang="en-US" sz="881" dirty="0" err="1">
                  <a:solidFill>
                    <a:srgbClr val="FFFFFF"/>
                  </a:solidFill>
                </a:rPr>
                <a:t>CoreCLR</a:t>
              </a:r>
              <a:endParaRPr lang="en-US" sz="881"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Azure</a:t>
              </a:r>
            </a:p>
          </p:txBody>
        </p:sp>
      </p:grpSp>
      <p:sp>
        <p:nvSpPr>
          <p:cNvPr id="50" name="TextBox 49"/>
          <p:cNvSpPr txBox="1"/>
          <p:nvPr/>
        </p:nvSpPr>
        <p:spPr>
          <a:xfrm>
            <a:off x="880858" y="2991229"/>
            <a:ext cx="7400292" cy="66964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 y="1471771"/>
            <a:ext cx="9142703" cy="1902700"/>
          </a:xfrm>
          <a:prstGeom prst="rect">
            <a:avLst/>
          </a:prstGeom>
          <a:noFill/>
        </p:spPr>
        <p:txBody>
          <a:bodyPr wrap="square" rtlCol="0">
            <a:spAutoFit/>
          </a:bodyPr>
          <a:lstStyle/>
          <a:p>
            <a:pPr algn="ctr"/>
            <a:r>
              <a:rPr lang="en-US" sz="5882" dirty="0">
                <a:latin typeface="Segoe UI" charset="0"/>
                <a:ea typeface="Segoe UI" charset="0"/>
                <a:cs typeface="Segoe UI" charset="0"/>
              </a:rPr>
              <a:t>Xamarin </a:t>
            </a:r>
            <a:r>
              <a:rPr lang="en-US" sz="5882" dirty="0" err="1">
                <a:latin typeface="Segoe UI" charset="0"/>
                <a:ea typeface="Segoe UI" charset="0"/>
                <a:cs typeface="Segoe UI" charset="0"/>
              </a:rPr>
              <a:t>ahora</a:t>
            </a:r>
            <a:r>
              <a:rPr lang="en-US" sz="5882" dirty="0">
                <a:latin typeface="Segoe UI" charset="0"/>
                <a:ea typeface="Segoe UI" charset="0"/>
                <a:cs typeface="Segoe UI" charset="0"/>
              </a:rPr>
              <a:t> </a:t>
            </a:r>
            <a:r>
              <a:rPr lang="en-US" sz="5882" b="1" dirty="0">
                <a:latin typeface="Segoe UI" charset="0"/>
                <a:ea typeface="Segoe UI" charset="0"/>
                <a:cs typeface="Segoe UI" charset="0"/>
              </a:rPr>
              <a:t>gratis</a:t>
            </a:r>
            <a:r>
              <a:rPr lang="en-US" sz="5882" dirty="0">
                <a:latin typeface="Segoe UI" charset="0"/>
                <a:ea typeface="Segoe UI" charset="0"/>
                <a:cs typeface="Segoe UI" charset="0"/>
              </a:rPr>
              <a:t> e </a:t>
            </a:r>
            <a:r>
              <a:rPr lang="en-US" sz="5882" dirty="0" err="1">
                <a:latin typeface="Segoe UI" charset="0"/>
                <a:ea typeface="Segoe UI" charset="0"/>
                <a:cs typeface="Segoe UI" charset="0"/>
              </a:rPr>
              <a:t>incluido</a:t>
            </a:r>
            <a:r>
              <a:rPr lang="en-US" sz="5882" dirty="0">
                <a:latin typeface="Segoe UI" charset="0"/>
                <a:ea typeface="Segoe UI" charset="0"/>
                <a:cs typeface="Segoe UI" charset="0"/>
              </a:rPr>
              <a:t> </a:t>
            </a:r>
            <a:r>
              <a:rPr lang="en-US" sz="5882" dirty="0" err="1">
                <a:latin typeface="Segoe UI" charset="0"/>
                <a:ea typeface="Segoe UI" charset="0"/>
                <a:cs typeface="Segoe UI" charset="0"/>
              </a:rPr>
              <a:t>en</a:t>
            </a:r>
            <a:r>
              <a:rPr lang="en-US" sz="588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45" y="442206"/>
            <a:ext cx="8228433" cy="857129"/>
          </a:xfrm>
        </p:spPr>
        <p:txBody>
          <a:bodyPr/>
          <a:lstStyle/>
          <a:p>
            <a:r>
              <a:rPr lang="en-US" sz="4400" dirty="0" err="1"/>
              <a:t>Rendimiento</a:t>
            </a:r>
            <a:r>
              <a:rPr lang="en-US" sz="4400" dirty="0"/>
              <a:t> </a:t>
            </a:r>
            <a:r>
              <a:rPr lang="en-US" sz="4400" dirty="0" err="1"/>
              <a:t>nativo</a:t>
            </a:r>
            <a:endParaRPr lang="en-US" sz="4400" dirty="0"/>
          </a:p>
        </p:txBody>
      </p:sp>
      <p:sp>
        <p:nvSpPr>
          <p:cNvPr id="3" name="Text Placeholder 2"/>
          <p:cNvSpPr>
            <a:spLocks noGrp="1"/>
          </p:cNvSpPr>
          <p:nvPr>
            <p:ph type="body" sz="quarter" idx="10"/>
          </p:nvPr>
        </p:nvSpPr>
        <p:spPr>
          <a:xfrm>
            <a:off x="482644" y="3432989"/>
            <a:ext cx="4033339" cy="988732"/>
          </a:xfrm>
        </p:spPr>
        <p:txBody>
          <a:bodyPr/>
          <a:lstStyle/>
          <a:p>
            <a:pPr lvl="1">
              <a:lnSpc>
                <a:spcPct val="110000"/>
              </a:lnSpc>
              <a:spcBef>
                <a:spcPts val="900"/>
              </a:spcBef>
            </a:pPr>
            <a:r>
              <a:rPr lang="en-US" sz="1600" dirty="0" err="1">
                <a:solidFill>
                  <a:srgbClr val="7E5DBE"/>
                </a:solidFill>
                <a:cs typeface="Segoe UI" panose="020B0502040204020203" pitchFamily="34" charset="0"/>
              </a:rPr>
              <a:t>Xamarin.iOS</a:t>
            </a:r>
            <a:r>
              <a:rPr lang="en-US" sz="1600" dirty="0">
                <a:latin typeface="+mj-lt"/>
                <a:cs typeface="Segoe UI" panose="020B0502040204020203" pitchFamily="34" charset="0"/>
              </a:rPr>
              <a:t> </a:t>
            </a:r>
            <a:r>
              <a:rPr lang="en-US" sz="1600" dirty="0" err="1">
                <a:latin typeface="+mj-lt"/>
                <a:cs typeface="Segoe UI" panose="020B0502040204020203" pitchFamily="34" charset="0"/>
              </a:rPr>
              <a:t>usa</a:t>
            </a:r>
            <a:r>
              <a:rPr lang="en-US" sz="1600" dirty="0">
                <a:latin typeface="+mj-lt"/>
                <a:cs typeface="Segoe UI" panose="020B0502040204020203" pitchFamily="34" charset="0"/>
              </a:rPr>
              <a:t> la </a:t>
            </a:r>
            <a:r>
              <a:rPr lang="en-US" sz="1600" dirty="0" err="1">
                <a:latin typeface="+mj-lt"/>
                <a:cs typeface="Segoe UI" panose="020B0502040204020203" pitchFamily="34" charset="0"/>
              </a:rPr>
              <a:t>compilación</a:t>
            </a:r>
            <a:r>
              <a:rPr lang="en-US" sz="1600" dirty="0">
                <a:latin typeface="+mj-lt"/>
                <a:cs typeface="Segoe UI" panose="020B0502040204020203" pitchFamily="34" charset="0"/>
              </a:rPr>
              <a:t> Ahead Of Time (AOT) para </a:t>
            </a:r>
            <a:r>
              <a:rPr lang="en-US" sz="1600" dirty="0" err="1">
                <a:latin typeface="+mj-lt"/>
                <a:cs typeface="Segoe UI" panose="020B0502040204020203" pitchFamily="34" charset="0"/>
              </a:rPr>
              <a:t>crear</a:t>
            </a:r>
            <a:r>
              <a:rPr lang="en-US" sz="1600" dirty="0">
                <a:latin typeface="+mj-lt"/>
                <a:cs typeface="Segoe UI" panose="020B0502040204020203" pitchFamily="34" charset="0"/>
              </a:rPr>
              <a:t> un </a:t>
            </a:r>
            <a:r>
              <a:rPr lang="en-US" sz="1600" dirty="0" err="1">
                <a:latin typeface="+mj-lt"/>
                <a:cs typeface="Segoe UI" panose="020B0502040204020203" pitchFamily="34" charset="0"/>
              </a:rPr>
              <a:t>binario</a:t>
            </a:r>
            <a:r>
              <a:rPr lang="en-US" sz="1600"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4684039" y="3432988"/>
            <a:ext cx="4033339" cy="988732"/>
          </a:xfrm>
        </p:spPr>
        <p:txBody>
          <a:bodyPr/>
          <a:lstStyle/>
          <a:p>
            <a:pPr marL="169211" lvl="1" defTabSz="335950">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a:t>
            </a:r>
            <a:r>
              <a:rPr lang="en-US" sz="1765" dirty="0" err="1">
                <a:latin typeface="+mj-lt"/>
                <a:cs typeface="Segoe UI" panose="020B0502040204020203" pitchFamily="34" charset="0"/>
              </a:rPr>
              <a:t>toma</a:t>
            </a:r>
            <a:r>
              <a:rPr lang="en-US" sz="1765" dirty="0">
                <a:latin typeface="+mj-lt"/>
                <a:cs typeface="Segoe UI" panose="020B0502040204020203" pitchFamily="34" charset="0"/>
              </a:rPr>
              <a:t> </a:t>
            </a:r>
            <a:r>
              <a:rPr lang="en-US" sz="1765" dirty="0" err="1">
                <a:latin typeface="+mj-lt"/>
                <a:cs typeface="Segoe UI" panose="020B0502040204020203" pitchFamily="34" charset="0"/>
              </a:rPr>
              <a:t>ventaja</a:t>
            </a:r>
            <a:r>
              <a:rPr lang="en-US" sz="1765" dirty="0">
                <a:latin typeface="+mj-lt"/>
                <a:cs typeface="Segoe UI" panose="020B0502040204020203" pitchFamily="34" charset="0"/>
              </a:rPr>
              <a:t> de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Just In Time (JIT) </a:t>
            </a:r>
            <a:r>
              <a:rPr lang="en-US" sz="1765" dirty="0" err="1">
                <a:latin typeface="+mj-lt"/>
                <a:cs typeface="Segoe UI" panose="020B0502040204020203" pitchFamily="34" charset="0"/>
              </a:rPr>
              <a:t>en</a:t>
            </a:r>
            <a:r>
              <a:rPr lang="en-US" sz="1765" dirty="0">
                <a:latin typeface="+mj-lt"/>
                <a:cs typeface="Segoe UI" panose="020B0502040204020203" pitchFamily="34" charset="0"/>
              </a:rPr>
              <a:t> </a:t>
            </a:r>
            <a:r>
              <a:rPr lang="en-US" sz="1765" dirty="0" err="1">
                <a:latin typeface="+mj-lt"/>
                <a:cs typeface="Segoe UI" panose="020B0502040204020203" pitchFamily="34" charset="0"/>
              </a:rPr>
              <a:t>dispositivos</a:t>
            </a:r>
            <a:r>
              <a:rPr lang="en-US" sz="1765" dirty="0">
                <a:latin typeface="+mj-lt"/>
                <a:cs typeface="Segoe UI" panose="020B0502040204020203" pitchFamily="34" charset="0"/>
              </a:rPr>
              <a:t> Android.</a:t>
            </a:r>
          </a:p>
        </p:txBody>
      </p:sp>
      <p:grpSp>
        <p:nvGrpSpPr>
          <p:cNvPr id="6" name="Group 5"/>
          <p:cNvGrpSpPr/>
          <p:nvPr/>
        </p:nvGrpSpPr>
        <p:grpSpPr>
          <a:xfrm>
            <a:off x="586508" y="1401196"/>
            <a:ext cx="7952222" cy="192993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372452" y="38079"/>
            <a:ext cx="8228433" cy="857129"/>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649" y="895208"/>
            <a:ext cx="9142703" cy="4661293"/>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 y="366"/>
            <a:ext cx="9142703" cy="563255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37379" y="299659"/>
            <a:ext cx="2604038" cy="857129"/>
          </a:xfrm>
        </p:spPr>
        <p:txBody>
          <a:bodyPr/>
          <a:lstStyle/>
          <a:p>
            <a:r>
              <a:rPr lang="en-US" sz="4799" dirty="0"/>
              <a:t>C# </a:t>
            </a:r>
            <a:r>
              <a:rPr lang="en-US" sz="4799" dirty="0" err="1"/>
              <a:t>mola</a:t>
            </a:r>
            <a:endParaRPr lang="en-US" sz="4799" dirty="0"/>
          </a:p>
        </p:txBody>
      </p:sp>
      <p:sp>
        <p:nvSpPr>
          <p:cNvPr id="12" name="Title 1"/>
          <p:cNvSpPr txBox="1">
            <a:spLocks/>
          </p:cNvSpPr>
          <p:nvPr/>
        </p:nvSpPr>
        <p:spPr>
          <a:xfrm>
            <a:off x="6389656" y="2851996"/>
            <a:ext cx="2604038" cy="1278912"/>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799" b="1" dirty="0"/>
              <a:t>Y lo </a:t>
            </a:r>
            <a:r>
              <a:rPr lang="en-US" sz="4799" b="1" dirty="0" err="1"/>
              <a:t>sabes</a:t>
            </a:r>
            <a:r>
              <a:rPr lang="en-US" sz="4799" b="1" dirty="0"/>
              <a:t>!</a:t>
            </a:r>
          </a:p>
        </p:txBody>
      </p:sp>
    </p:spTree>
    <p:extLst>
      <p:ext uri="{BB962C8B-B14F-4D97-AF65-F5344CB8AC3E}">
        <p14:creationId xmlns:p14="http://schemas.microsoft.com/office/powerpoint/2010/main" val="149835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128233"/>
            <a:ext cx="8228433" cy="857129"/>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5333" y="1013381"/>
            <a:ext cx="3398254" cy="97661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4766" y="3231289"/>
            <a:ext cx="3398254" cy="97841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84766" y="2057729"/>
            <a:ext cx="3379388" cy="11058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13755" y="1224728"/>
            <a:ext cx="3336207"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LINQ</a:t>
            </a:r>
          </a:p>
        </p:txBody>
      </p:sp>
      <p:sp>
        <p:nvSpPr>
          <p:cNvPr id="7" name="TextBox 6"/>
          <p:cNvSpPr txBox="1"/>
          <p:nvPr/>
        </p:nvSpPr>
        <p:spPr>
          <a:xfrm>
            <a:off x="4813754" y="2332601"/>
            <a:ext cx="4129436"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XML</a:t>
            </a:r>
          </a:p>
        </p:txBody>
      </p:sp>
      <p:sp>
        <p:nvSpPr>
          <p:cNvPr id="8" name="TextBox 7"/>
          <p:cNvSpPr txBox="1"/>
          <p:nvPr/>
        </p:nvSpPr>
        <p:spPr>
          <a:xfrm>
            <a:off x="4764135" y="3277314"/>
            <a:ext cx="4129436" cy="886366"/>
          </a:xfrm>
          <a:prstGeom prst="rect">
            <a:avLst/>
          </a:prstGeom>
          <a:noFill/>
        </p:spPr>
        <p:txBody>
          <a:bodyPr wrap="square" lIns="137141" tIns="109713" rIns="137141" bIns="109713" rtlCol="0">
            <a:spAutoFit/>
          </a:bodyPr>
          <a:lstStyle/>
          <a:p>
            <a:pPr>
              <a:lnSpc>
                <a:spcPct val="90000"/>
              </a:lnSpc>
              <a:spcAft>
                <a:spcPts val="450"/>
              </a:spcAft>
            </a:pPr>
            <a:r>
              <a:rPr lang="en-US" sz="2400" dirty="0" err="1">
                <a:gradFill>
                  <a:gsLst>
                    <a:gs pos="2917">
                      <a:schemeClr val="tx1"/>
                    </a:gs>
                    <a:gs pos="30000">
                      <a:schemeClr val="tx1"/>
                    </a:gs>
                  </a:gsLst>
                  <a:lin ang="5400000" scaled="0"/>
                </a:gradFill>
              </a:rPr>
              <a:t>Gestión</a:t>
            </a:r>
            <a:r>
              <a:rPr lang="en-US" sz="2400" dirty="0">
                <a:gradFill>
                  <a:gsLst>
                    <a:gs pos="2917">
                      <a:schemeClr val="tx1"/>
                    </a:gs>
                    <a:gs pos="30000">
                      <a:schemeClr val="tx1"/>
                    </a:gs>
                  </a:gsLst>
                  <a:lin ang="5400000" scaled="0"/>
                </a:gradFill>
              </a:rPr>
              <a:t> de </a:t>
            </a:r>
            <a:r>
              <a:rPr lang="en-US" sz="2400" dirty="0" err="1">
                <a:gradFill>
                  <a:gsLst>
                    <a:gs pos="2917">
                      <a:schemeClr val="tx1"/>
                    </a:gs>
                    <a:gs pos="30000">
                      <a:schemeClr val="tx1"/>
                    </a:gs>
                  </a:gsLst>
                  <a:lin ang="5400000" scaled="0"/>
                </a:gradFill>
              </a:rPr>
              <a:t>eventos</a:t>
            </a:r>
            <a:r>
              <a:rPr lang="en-US" sz="2400" dirty="0">
                <a:gradFill>
                  <a:gsLst>
                    <a:gs pos="2917">
                      <a:schemeClr val="tx1"/>
                    </a:gs>
                    <a:gs pos="30000">
                      <a:schemeClr val="tx1"/>
                    </a:gs>
                  </a:gsLst>
                  <a:lin ang="5400000" scaled="0"/>
                </a:gradFill>
              </a:rPr>
              <a:t> y </a:t>
            </a:r>
            <a:r>
              <a:rPr lang="en-US" sz="2400" dirty="0" err="1">
                <a:gradFill>
                  <a:gsLst>
                    <a:gs pos="2917">
                      <a:schemeClr val="tx1"/>
                    </a:gs>
                    <a:gs pos="30000">
                      <a:schemeClr val="tx1"/>
                    </a:gs>
                  </a:gsLst>
                  <a:lin ang="5400000" scaled="0"/>
                </a:gradFill>
              </a:rPr>
              <a:t>delegados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3" y="1756587"/>
            <a:ext cx="8228433" cy="955222"/>
          </a:xfrm>
        </p:spPr>
        <p:txBody>
          <a:bodyPr/>
          <a:lstStyle/>
          <a:p>
            <a:pPr algn="ctr"/>
            <a:r>
              <a:rPr lang="es-ES_tradnl" sz="7199" spc="-300" dirty="0">
                <a:solidFill>
                  <a:schemeClr val="tx1">
                    <a:lumMod val="50000"/>
                    <a:lumOff val="50000"/>
                  </a:schemeClr>
                </a:solidFill>
              </a:rPr>
              <a:t>¿</a:t>
            </a:r>
            <a:r>
              <a:rPr lang="es-ES_tradnl" sz="5294" spc="-300" dirty="0">
                <a:solidFill>
                  <a:schemeClr val="tx1">
                    <a:lumMod val="50000"/>
                    <a:lumOff val="50000"/>
                  </a:schemeClr>
                </a:solidFill>
              </a:rPr>
              <a:t>Cómo funciona es </a:t>
            </a:r>
            <a:r>
              <a:rPr lang="es-ES_tradnl" sz="5294" spc="-300" dirty="0" err="1">
                <a:solidFill>
                  <a:schemeClr val="accent2"/>
                </a:solidFill>
              </a:rPr>
              <a:t>Xamarin</a:t>
            </a:r>
            <a:r>
              <a:rPr lang="es-ES_tradnl" sz="5294" spc="-300" dirty="0">
                <a:solidFill>
                  <a:schemeClr val="tx1">
                    <a:lumMod val="50000"/>
                    <a:lumOff val="50000"/>
                  </a:schemeClr>
                </a:solidFill>
              </a:rPr>
              <a:t>?</a:t>
            </a:r>
            <a:endParaRPr lang="es-ES_tradnl" sz="7199" spc="-3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457200" y="832975"/>
            <a:ext cx="8484251" cy="2937184"/>
          </a:xfrm>
        </p:spPr>
        <p:txBody>
          <a:bodyPr/>
          <a:lstStyle/>
          <a:p>
            <a:r>
              <a:rPr lang="en-US" sz="1600" dirty="0" err="1">
                <a:latin typeface="Segoe UI "/>
              </a:rPr>
              <a:t>Crearemos</a:t>
            </a:r>
            <a:r>
              <a:rPr lang="en-US" sz="1600" dirty="0">
                <a:latin typeface="Segoe UI "/>
              </a:rPr>
              <a:t> </a:t>
            </a:r>
            <a:r>
              <a:rPr lang="en-US" sz="1600" dirty="0" err="1">
                <a:latin typeface="Segoe UI "/>
              </a:rPr>
              <a:t>una</a:t>
            </a:r>
            <a:r>
              <a:rPr lang="en-US" sz="1600" dirty="0">
                <a:latin typeface="Segoe UI "/>
              </a:rPr>
              <a:t> </a:t>
            </a:r>
            <a:r>
              <a:rPr lang="en-US" sz="1600" dirty="0" err="1">
                <a:latin typeface="Segoe UI "/>
              </a:rPr>
              <a:t>aplicación</a:t>
            </a:r>
            <a:r>
              <a:rPr lang="en-US" sz="1600" dirty="0">
                <a:latin typeface="Segoe UI "/>
              </a:rPr>
              <a:t> de </a:t>
            </a:r>
            <a:r>
              <a:rPr lang="en-US" sz="1600" dirty="0" err="1">
                <a:latin typeface="Segoe UI "/>
              </a:rPr>
              <a:t>películas</a:t>
            </a:r>
            <a:r>
              <a:rPr lang="en-US" sz="1600" dirty="0">
                <a:latin typeface="Segoe UI "/>
              </a:rPr>
              <a:t> con </a:t>
            </a:r>
            <a:r>
              <a:rPr lang="en-US" sz="1600" dirty="0" err="1">
                <a:latin typeface="Segoe UI "/>
              </a:rPr>
              <a:t>información</a:t>
            </a:r>
            <a:r>
              <a:rPr lang="en-US" sz="1600" dirty="0">
                <a:latin typeface="Segoe UI "/>
              </a:rPr>
              <a:t> real. </a:t>
            </a:r>
            <a:r>
              <a:rPr lang="en-US" sz="1600" dirty="0" err="1">
                <a:latin typeface="Segoe UI "/>
              </a:rPr>
              <a:t>Veremos</a:t>
            </a:r>
            <a:r>
              <a:rPr lang="en-US" sz="1600" dirty="0">
                <a:latin typeface="Segoe UI "/>
              </a:rPr>
              <a:t> </a:t>
            </a:r>
            <a:r>
              <a:rPr lang="en-US" sz="1600" dirty="0" err="1">
                <a:latin typeface="Segoe UI "/>
              </a:rPr>
              <a:t>conceptos</a:t>
            </a:r>
            <a:r>
              <a:rPr lang="en-US" sz="1600" dirty="0">
                <a:latin typeface="Segoe UI "/>
              </a:rPr>
              <a:t> </a:t>
            </a:r>
            <a:r>
              <a:rPr lang="en-US" sz="1600" dirty="0" err="1">
                <a:latin typeface="Segoe UI "/>
              </a:rPr>
              <a:t>como</a:t>
            </a:r>
            <a:r>
              <a:rPr lang="en-US" sz="1600" dirty="0">
                <a:latin typeface="Segoe UI "/>
              </a:rPr>
              <a:t>:</a:t>
            </a:r>
          </a:p>
          <a:p>
            <a:pPr marL="128588" lvl="1" indent="-128588"/>
            <a:r>
              <a:rPr lang="en-US" sz="1600" dirty="0" err="1">
                <a:latin typeface="Segoe UI "/>
              </a:rPr>
              <a:t>Crear</a:t>
            </a:r>
            <a:r>
              <a:rPr lang="en-US" sz="1600" dirty="0">
                <a:latin typeface="Segoe UI "/>
              </a:rPr>
              <a:t> </a:t>
            </a:r>
            <a:r>
              <a:rPr lang="en-US" sz="1600" dirty="0" err="1">
                <a:latin typeface="Segoe UI "/>
              </a:rPr>
              <a:t>estructura</a:t>
            </a:r>
            <a:r>
              <a:rPr lang="en-US" sz="1600" dirty="0">
                <a:latin typeface="Segoe UI "/>
              </a:rPr>
              <a:t> Proyecto.</a:t>
            </a:r>
          </a:p>
          <a:p>
            <a:pPr marL="128588" lvl="1" indent="-128588"/>
            <a:r>
              <a:rPr lang="en-US" sz="1600" dirty="0" err="1">
                <a:latin typeface="Segoe UI "/>
              </a:rPr>
              <a:t>Estructura</a:t>
            </a:r>
            <a:r>
              <a:rPr lang="en-US" sz="1600" dirty="0">
                <a:latin typeface="Segoe UI "/>
              </a:rPr>
              <a:t> de </a:t>
            </a:r>
            <a:r>
              <a:rPr lang="en-US" sz="1600" dirty="0" err="1">
                <a:latin typeface="Segoe UI "/>
              </a:rPr>
              <a:t>proyectos</a:t>
            </a:r>
            <a:r>
              <a:rPr lang="en-US" sz="1600" dirty="0">
                <a:latin typeface="Segoe UI "/>
              </a:rPr>
              <a:t>.</a:t>
            </a:r>
          </a:p>
          <a:p>
            <a:pPr marL="128588" lvl="1" indent="-128588"/>
            <a:r>
              <a:rPr lang="en-US" sz="1600" dirty="0" err="1">
                <a:latin typeface="Segoe UI "/>
              </a:rPr>
              <a:t>Diseño</a:t>
            </a:r>
            <a:r>
              <a:rPr lang="en-US" sz="1600" dirty="0">
                <a:latin typeface="Segoe UI "/>
              </a:rPr>
              <a:t> de vistas.</a:t>
            </a:r>
          </a:p>
          <a:p>
            <a:pPr marL="128588" lvl="1" indent="-128588"/>
            <a:r>
              <a:rPr lang="en-US" sz="1600" dirty="0" err="1">
                <a:latin typeface="Segoe UI "/>
              </a:rPr>
              <a:t>Navegación</a:t>
            </a:r>
            <a:r>
              <a:rPr lang="en-US" sz="1600" dirty="0">
                <a:latin typeface="Segoe UI "/>
              </a:rPr>
              <a:t>.</a:t>
            </a:r>
          </a:p>
          <a:p>
            <a:r>
              <a:rPr lang="en-US" sz="1600" dirty="0">
                <a:latin typeface="Segoe UI "/>
              </a:rPr>
              <a:t>La </a:t>
            </a:r>
            <a:r>
              <a:rPr lang="en-US" sz="1600" dirty="0" err="1">
                <a:latin typeface="Segoe UI "/>
              </a:rPr>
              <a:t>aplicación</a:t>
            </a:r>
            <a:r>
              <a:rPr lang="en-US" sz="1600" dirty="0">
                <a:latin typeface="Segoe UI "/>
              </a:rPr>
              <a:t> se </a:t>
            </a:r>
            <a:r>
              <a:rPr lang="en-US" sz="1600" dirty="0" err="1">
                <a:latin typeface="Segoe UI "/>
              </a:rPr>
              <a:t>realizará</a:t>
            </a:r>
            <a:r>
              <a:rPr lang="en-US" sz="1600" dirty="0">
                <a:latin typeface="Segoe UI "/>
              </a:rPr>
              <a:t> </a:t>
            </a:r>
            <a:r>
              <a:rPr lang="en-US" sz="1600" dirty="0" err="1">
                <a:latin typeface="Segoe UI "/>
              </a:rPr>
              <a:t>paso</a:t>
            </a:r>
            <a:r>
              <a:rPr lang="en-US" sz="1600" dirty="0">
                <a:latin typeface="Segoe UI "/>
              </a:rPr>
              <a:t> a </a:t>
            </a:r>
            <a:r>
              <a:rPr lang="en-US" sz="1600" dirty="0" err="1">
                <a:latin typeface="Segoe UI "/>
              </a:rPr>
              <a:t>paso</a:t>
            </a:r>
            <a:r>
              <a:rPr lang="en-US" sz="1600" dirty="0">
                <a:latin typeface="Segoe UI "/>
              </a:rPr>
              <a:t>, </a:t>
            </a:r>
            <a:r>
              <a:rPr lang="en-US" sz="1600" dirty="0" err="1">
                <a:latin typeface="Segoe UI "/>
              </a:rPr>
              <a:t>en</a:t>
            </a:r>
            <a:r>
              <a:rPr lang="en-US" sz="1600" dirty="0">
                <a:latin typeface="Segoe UI "/>
              </a:rPr>
              <a:t> </a:t>
            </a:r>
            <a:r>
              <a:rPr lang="en-US" sz="1600" dirty="0" err="1">
                <a:latin typeface="Segoe UI "/>
              </a:rPr>
              <a:t>diferentes</a:t>
            </a:r>
            <a:r>
              <a:rPr lang="en-US" sz="1600" dirty="0">
                <a:latin typeface="Segoe UI "/>
              </a:rPr>
              <a:t> </a:t>
            </a:r>
            <a:r>
              <a:rPr lang="en-US" sz="1600" dirty="0" err="1">
                <a:latin typeface="Segoe UI "/>
              </a:rPr>
              <a:t>bloques</a:t>
            </a:r>
            <a:r>
              <a:rPr lang="en-US" sz="1600" dirty="0">
                <a:latin typeface="Segoe UI "/>
              </a:rPr>
              <a:t> a lo largo de 2h.</a:t>
            </a:r>
          </a:p>
          <a:p>
            <a:r>
              <a:rPr lang="en-US" sz="1600" dirty="0">
                <a:latin typeface="Segoe UI "/>
              </a:rPr>
              <a:t>A lo largo del taller, </a:t>
            </a:r>
            <a:r>
              <a:rPr lang="en-US" sz="1600" dirty="0" err="1">
                <a:latin typeface="Segoe UI "/>
              </a:rPr>
              <a:t>iremos</a:t>
            </a:r>
            <a:r>
              <a:rPr lang="en-US" sz="1600" dirty="0">
                <a:latin typeface="Segoe UI "/>
              </a:rPr>
              <a:t> </a:t>
            </a:r>
            <a:r>
              <a:rPr lang="en-US" sz="1600" dirty="0" err="1">
                <a:latin typeface="Segoe UI "/>
              </a:rPr>
              <a:t>resolviendo</a:t>
            </a:r>
            <a:r>
              <a:rPr lang="en-US" sz="1600" dirty="0">
                <a:latin typeface="Segoe UI "/>
              </a:rPr>
              <a:t> </a:t>
            </a:r>
            <a:r>
              <a:rPr lang="en-US" sz="1600" dirty="0" err="1">
                <a:latin typeface="Segoe UI "/>
              </a:rPr>
              <a:t>dudas</a:t>
            </a:r>
            <a:r>
              <a:rPr lang="en-US" sz="1600" dirty="0">
                <a:latin typeface="Segoe UI "/>
              </a:rPr>
              <a:t> y </a:t>
            </a:r>
            <a:r>
              <a:rPr lang="en-US" sz="1600" dirty="0" err="1">
                <a:latin typeface="Segoe UI "/>
              </a:rPr>
              <a:t>preguntas</a:t>
            </a:r>
            <a:r>
              <a:rPr lang="en-US" sz="1600" dirty="0">
                <a:latin typeface="Segoe UI "/>
              </a:rPr>
              <a:t>.</a:t>
            </a:r>
          </a:p>
          <a:p>
            <a:r>
              <a:rPr lang="en-US" sz="1600" dirty="0" err="1">
                <a:latin typeface="Segoe UI "/>
              </a:rPr>
              <a:t>También</a:t>
            </a:r>
            <a:r>
              <a:rPr lang="en-US" sz="1600" dirty="0">
                <a:latin typeface="Segoe UI "/>
              </a:rPr>
              <a:t> </a:t>
            </a:r>
            <a:r>
              <a:rPr lang="en-US" sz="1600" dirty="0" err="1">
                <a:latin typeface="Segoe UI "/>
              </a:rPr>
              <a:t>tendremos</a:t>
            </a:r>
            <a:r>
              <a:rPr lang="en-US" sz="1600" dirty="0">
                <a:latin typeface="Segoe UI "/>
              </a:rPr>
              <a:t> </a:t>
            </a:r>
            <a:r>
              <a:rPr lang="en-US" sz="1600" dirty="0" err="1">
                <a:latin typeface="Segoe UI "/>
              </a:rPr>
              <a:t>alguna</a:t>
            </a:r>
            <a:r>
              <a:rPr lang="en-US" sz="1600" dirty="0">
                <a:latin typeface="Segoe UI "/>
              </a:rPr>
              <a:t> </a:t>
            </a:r>
            <a:r>
              <a:rPr lang="en-US" sz="1600" dirty="0" err="1">
                <a:latin typeface="Segoe UI "/>
              </a:rPr>
              <a:t>sorpresa</a:t>
            </a:r>
            <a:r>
              <a:rPr lang="en-US" sz="1600" dirty="0">
                <a:latin typeface="Segoe UI "/>
              </a:rPr>
              <a:t> y </a:t>
            </a:r>
            <a:r>
              <a:rPr lang="en-US" sz="1600" dirty="0" err="1">
                <a:latin typeface="Segoe UI "/>
              </a:rPr>
              <a:t>detalle</a:t>
            </a:r>
            <a:r>
              <a:rPr lang="en-US" sz="16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03" y="353920"/>
            <a:ext cx="8228433" cy="857129"/>
          </a:xfrm>
        </p:spPr>
        <p:txBody>
          <a:bodyPr/>
          <a:lstStyle/>
          <a:p>
            <a:r>
              <a:rPr lang="en-US" dirty="0"/>
              <a:t>Windows APIs</a:t>
            </a:r>
          </a:p>
        </p:txBody>
      </p:sp>
      <p:grpSp>
        <p:nvGrpSpPr>
          <p:cNvPr id="44" name="Group 43"/>
          <p:cNvGrpSpPr/>
          <p:nvPr/>
        </p:nvGrpSpPr>
        <p:grpSpPr>
          <a:xfrm>
            <a:off x="569272" y="1339343"/>
            <a:ext cx="8036069" cy="779756"/>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Microsoft.Phone</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Microsoft.Networking</a:t>
              </a:r>
              <a:endParaRPr lang="en-US" sz="1103"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Windows.Storage</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Windows.Foundation</a:t>
              </a:r>
              <a:endParaRPr lang="en-US" sz="1103"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Microsoft.Devices</a:t>
              </a:r>
              <a:endParaRPr lang="en-US" sz="1325" dirty="0">
                <a:solidFill>
                  <a:srgbClr val="FFFFFF"/>
                </a:solidFill>
                <a:cs typeface="Helvetica Light"/>
              </a:endParaRPr>
            </a:p>
          </p:txBody>
        </p:sp>
        <p:sp>
          <p:nvSpPr>
            <p:cNvPr id="34" name="TextBox 33"/>
            <p:cNvSpPr txBox="1"/>
            <p:nvPr/>
          </p:nvSpPr>
          <p:spPr>
            <a:xfrm>
              <a:off x="6299200" y="1820862"/>
              <a:ext cx="369417" cy="627948"/>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6786" y="3860179"/>
            <a:ext cx="880082" cy="682513"/>
          </a:xfrm>
          <a:prstGeom prst="rect">
            <a:avLst/>
          </a:prstGeom>
        </p:spPr>
      </p:pic>
      <p:grpSp>
        <p:nvGrpSpPr>
          <p:cNvPr id="38" name="Group 37"/>
          <p:cNvGrpSpPr/>
          <p:nvPr/>
        </p:nvGrpSpPr>
        <p:grpSpPr>
          <a:xfrm>
            <a:off x="565904" y="2823835"/>
            <a:ext cx="8036069" cy="499664"/>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grpSp>
      <p:sp>
        <p:nvSpPr>
          <p:cNvPr id="24" name="Rounded Rectangle 23"/>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25" name="Rounded Rectangle 24"/>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26" name="Rounded Rectangle 25"/>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27" name="Rounded Rectangle 26"/>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28" name="Rounded Rectangle 27"/>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456" y="462456"/>
            <a:ext cx="8228433" cy="857129"/>
          </a:xfrm>
        </p:spPr>
        <p:txBody>
          <a:bodyPr/>
          <a:lstStyle/>
          <a:p>
            <a:r>
              <a:rPr lang="en-US" sz="4400" dirty="0"/>
              <a:t>iOS – </a:t>
            </a:r>
            <a:r>
              <a:rPr lang="en-US" sz="4400" dirty="0" err="1"/>
              <a:t>Acceso</a:t>
            </a:r>
            <a:r>
              <a:rPr lang="en-US" sz="4400" dirty="0"/>
              <a:t> al 100% de las APIs</a:t>
            </a:r>
          </a:p>
        </p:txBody>
      </p:sp>
      <p:grpSp>
        <p:nvGrpSpPr>
          <p:cNvPr id="3" name="Group 2"/>
          <p:cNvGrpSpPr/>
          <p:nvPr/>
        </p:nvGrpSpPr>
        <p:grpSpPr>
          <a:xfrm>
            <a:off x="569272" y="1447878"/>
            <a:ext cx="8036069" cy="67122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MapKit</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UIKit</a:t>
              </a:r>
              <a:endParaRPr lang="en-US" sz="132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iBeacon</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CoreGraphics</a:t>
              </a:r>
              <a:endParaRPr lang="en-US" sz="132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CoreMotion</a:t>
              </a:r>
              <a:endParaRPr lang="en-US" sz="1325" dirty="0">
                <a:solidFill>
                  <a:srgbClr val="FFFFFF"/>
                </a:solidFill>
                <a:cs typeface="Helvetica Light"/>
              </a:endParaRPr>
            </a:p>
          </p:txBody>
        </p:sp>
        <p:sp>
          <p:nvSpPr>
            <p:cNvPr id="34" name="TextBox 33"/>
            <p:cNvSpPr txBox="1"/>
            <p:nvPr/>
          </p:nvSpPr>
          <p:spPr>
            <a:xfrm>
              <a:off x="6299200" y="1968500"/>
              <a:ext cx="369417" cy="62794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7" name="Left Brace 36"/>
          <p:cNvSpPr/>
          <p:nvPr/>
        </p:nvSpPr>
        <p:spPr>
          <a:xfrm rot="5400000" flipH="1">
            <a:off x="4450627" y="-294535"/>
            <a:ext cx="280093" cy="8029334"/>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2" name="Rounded Rectangle 31"/>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409937"/>
            <a:ext cx="8228433" cy="857129"/>
          </a:xfrm>
        </p:spPr>
        <p:txBody>
          <a:bodyPr/>
          <a:lstStyle/>
          <a:p>
            <a:r>
              <a:rPr lang="en-US" sz="4000" dirty="0"/>
              <a:t>Android – </a:t>
            </a:r>
            <a:r>
              <a:rPr lang="en-US" sz="4000" dirty="0" err="1"/>
              <a:t>Acceso</a:t>
            </a:r>
            <a:r>
              <a:rPr lang="en-US" sz="4000" dirty="0"/>
              <a:t> al 100%de las  APIs</a:t>
            </a:r>
          </a:p>
        </p:txBody>
      </p:sp>
      <p:sp>
        <p:nvSpPr>
          <p:cNvPr id="19" name="Rounded Rectangle 18"/>
          <p:cNvSpPr/>
          <p:nvPr/>
        </p:nvSpPr>
        <p:spPr>
          <a:xfrm>
            <a:off x="56927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Text-to-speech</a:t>
            </a:r>
          </a:p>
        </p:txBody>
      </p:sp>
      <p:sp>
        <p:nvSpPr>
          <p:cNvPr id="20" name="Rounded Rectangle 19"/>
          <p:cNvSpPr/>
          <p:nvPr/>
        </p:nvSpPr>
        <p:spPr>
          <a:xfrm>
            <a:off x="2196988"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ActionBar</a:t>
            </a:r>
            <a:endParaRPr lang="en-US" sz="1325" dirty="0">
              <a:solidFill>
                <a:srgbClr val="FFFFFF"/>
              </a:solidFill>
              <a:cs typeface="Helvetica Light"/>
            </a:endParaRPr>
          </a:p>
        </p:txBody>
      </p:sp>
      <p:sp>
        <p:nvSpPr>
          <p:cNvPr id="21" name="Rounded Rectangle 20"/>
          <p:cNvSpPr/>
          <p:nvPr/>
        </p:nvSpPr>
        <p:spPr>
          <a:xfrm>
            <a:off x="382470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75" dirty="0">
                <a:solidFill>
                  <a:srgbClr val="FFFFFF"/>
                </a:solidFill>
                <a:cs typeface="Helvetica Light"/>
              </a:rPr>
              <a:t>Printing Framework</a:t>
            </a:r>
          </a:p>
        </p:txBody>
      </p:sp>
      <p:sp>
        <p:nvSpPr>
          <p:cNvPr id="22" name="Rounded Rectangle 21"/>
          <p:cNvSpPr/>
          <p:nvPr/>
        </p:nvSpPr>
        <p:spPr>
          <a:xfrm>
            <a:off x="5452419"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Renderscript</a:t>
            </a:r>
            <a:endParaRPr lang="en-US" sz="1325" dirty="0">
              <a:solidFill>
                <a:srgbClr val="FFFFFF"/>
              </a:solidFill>
              <a:cs typeface="Helvetica Light"/>
            </a:endParaRPr>
          </a:p>
        </p:txBody>
      </p:sp>
      <p:sp>
        <p:nvSpPr>
          <p:cNvPr id="23" name="Rounded Rectangle 22"/>
          <p:cNvSpPr/>
          <p:nvPr/>
        </p:nvSpPr>
        <p:spPr>
          <a:xfrm>
            <a:off x="7080135"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4" name="TextBox 33"/>
          <p:cNvSpPr txBox="1"/>
          <p:nvPr/>
        </p:nvSpPr>
        <p:spPr>
          <a:xfrm>
            <a:off x="4646827" y="1339342"/>
            <a:ext cx="271578" cy="46163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7" name="Rounded Rectangle 36"/>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551" y="357850"/>
            <a:ext cx="8740640" cy="1009502"/>
          </a:xfrm>
        </p:spPr>
        <p:txBody>
          <a:bodyPr/>
          <a:lstStyle/>
          <a:p>
            <a:pPr algn="ctr">
              <a:lnSpc>
                <a:spcPct val="100000"/>
              </a:lnSpc>
            </a:pPr>
            <a:r>
              <a:rPr lang="en-US" sz="2646" dirty="0" err="1"/>
              <a:t>Cualquier</a:t>
            </a:r>
            <a:r>
              <a:rPr lang="en-US" sz="2646" dirty="0"/>
              <a:t> </a:t>
            </a:r>
            <a:r>
              <a:rPr lang="en-US" sz="2646" dirty="0" err="1"/>
              <a:t>cosa</a:t>
            </a:r>
            <a:r>
              <a:rPr lang="en-US" sz="2646" dirty="0"/>
              <a:t> que </a:t>
            </a:r>
            <a:r>
              <a:rPr lang="en-US" sz="2646" dirty="0" err="1"/>
              <a:t>puedas</a:t>
            </a:r>
            <a:r>
              <a:rPr lang="en-US" sz="2646" dirty="0"/>
              <a:t> </a:t>
            </a:r>
            <a:r>
              <a:rPr lang="en-US" sz="2646" dirty="0" err="1"/>
              <a:t>hacer</a:t>
            </a:r>
            <a:r>
              <a:rPr lang="en-US" sz="2646" dirty="0"/>
              <a:t> con Objective-C, Swift, o Java</a:t>
            </a:r>
            <a:br>
              <a:rPr lang="en-US" sz="2646" dirty="0"/>
            </a:br>
            <a:r>
              <a:rPr lang="en-US" sz="2646" dirty="0"/>
              <a:t>se </a:t>
            </a:r>
            <a:r>
              <a:rPr lang="en-US" sz="2646" dirty="0" err="1"/>
              <a:t>puede</a:t>
            </a:r>
            <a:r>
              <a:rPr lang="en-US" sz="2646" dirty="0"/>
              <a:t> </a:t>
            </a:r>
            <a:r>
              <a:rPr lang="en-US" sz="2646" dirty="0" err="1"/>
              <a:t>hacer</a:t>
            </a:r>
            <a:r>
              <a:rPr lang="en-US" sz="2646" dirty="0"/>
              <a:t> </a:t>
            </a:r>
            <a:r>
              <a:rPr lang="en-US" sz="2646" dirty="0">
                <a:latin typeface="+mn-lt"/>
              </a:rPr>
              <a:t>con C# y Visual Studio con Xamarin</a:t>
            </a:r>
            <a:r>
              <a:rPr lang="en-US" sz="2646" dirty="0"/>
              <a:t>.</a:t>
            </a:r>
          </a:p>
        </p:txBody>
      </p:sp>
      <p:grpSp>
        <p:nvGrpSpPr>
          <p:cNvPr id="7" name="Group 6"/>
          <p:cNvGrpSpPr/>
          <p:nvPr/>
        </p:nvGrpSpPr>
        <p:grpSpPr>
          <a:xfrm>
            <a:off x="1725379" y="1314414"/>
            <a:ext cx="6009217" cy="3336578"/>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91" y="1109679"/>
            <a:ext cx="8228433" cy="2730621"/>
          </a:xfrm>
        </p:spPr>
        <p:txBody>
          <a:bodyPr/>
          <a:lstStyle/>
          <a:p>
            <a:r>
              <a:rPr lang="es-ES_tradnl" sz="7199" spc="-300" dirty="0">
                <a:solidFill>
                  <a:schemeClr val="tx1">
                    <a:lumMod val="50000"/>
                    <a:lumOff val="50000"/>
                  </a:schemeClr>
                </a:solidFill>
              </a:rPr>
              <a:t>La clave, </a:t>
            </a:r>
            <a:r>
              <a:rPr lang="es-ES_tradnl" sz="7199" spc="-300" dirty="0">
                <a:solidFill>
                  <a:schemeClr val="accent2">
                    <a:lumMod val="75000"/>
                  </a:schemeClr>
                </a:solidFill>
              </a:rPr>
              <a:t>compartir</a:t>
            </a:r>
            <a:r>
              <a:rPr lang="es-ES_tradnl" sz="7199" spc="-3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3942717" y="978230"/>
            <a:ext cx="4910659" cy="18486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0" dirty="0">
                <a:latin typeface="+mn-lt"/>
              </a:rPr>
              <a:t>1 </a:t>
            </a:r>
            <a:r>
              <a:rPr lang="en-US" sz="2940" dirty="0" err="1">
                <a:latin typeface="+mn-lt"/>
              </a:rPr>
              <a:t>librería</a:t>
            </a:r>
            <a:endParaRPr lang="en-US" sz="2940" dirty="0">
              <a:latin typeface="+mn-lt"/>
            </a:endParaRPr>
          </a:p>
          <a:p>
            <a:pPr marL="0" indent="0">
              <a:buNone/>
            </a:pPr>
            <a:r>
              <a:rPr lang="en-US" sz="2940" dirty="0" err="1">
                <a:latin typeface="+mn-lt"/>
              </a:rPr>
              <a:t>Múltiples</a:t>
            </a:r>
            <a:r>
              <a:rPr lang="en-US" sz="2940" dirty="0">
                <a:latin typeface="+mn-lt"/>
              </a:rPr>
              <a:t> </a:t>
            </a:r>
            <a:r>
              <a:rPr lang="en-US" sz="2940" dirty="0" err="1">
                <a:latin typeface="+mn-lt"/>
              </a:rPr>
              <a:t>Platformas</a:t>
            </a:r>
            <a:endParaRPr lang="en-US" sz="2940" dirty="0">
              <a:latin typeface="+mn-lt"/>
            </a:endParaRPr>
          </a:p>
          <a:p>
            <a:pPr marL="0" indent="0">
              <a:buNone/>
            </a:pPr>
            <a:endParaRPr lang="en-US" sz="1618" dirty="0">
              <a:latin typeface="+mn-lt"/>
            </a:endParaRPr>
          </a:p>
          <a:p>
            <a:pPr marL="0" indent="0">
              <a:buNone/>
            </a:pPr>
            <a:r>
              <a:rPr lang="en-US" sz="1765" dirty="0" err="1">
                <a:latin typeface="+mn-lt"/>
              </a:rPr>
              <a:t>Incluidas</a:t>
            </a:r>
            <a:r>
              <a:rPr lang="en-US" sz="1765" dirty="0">
                <a:latin typeface="+mn-lt"/>
              </a:rPr>
              <a:t>:</a:t>
            </a:r>
          </a:p>
          <a:p>
            <a:pPr marL="0" indent="0">
              <a:buNone/>
            </a:pPr>
            <a:r>
              <a:rPr lang="en-US" sz="1765" dirty="0" err="1">
                <a:solidFill>
                  <a:srgbClr val="6A44B0"/>
                </a:solidFill>
              </a:rPr>
              <a:t>Xamarin.iOS</a:t>
            </a:r>
            <a:r>
              <a:rPr lang="en-US" sz="1765" dirty="0"/>
              <a:t> y </a:t>
            </a:r>
            <a:r>
              <a:rPr lang="en-US" sz="1765" dirty="0" err="1">
                <a:solidFill>
                  <a:srgbClr val="56A618"/>
                </a:solidFill>
              </a:rPr>
              <a:t>Xamarin.Android</a:t>
            </a:r>
            <a:endParaRPr lang="en-US" sz="1765" dirty="0">
              <a:solidFill>
                <a:srgbClr val="56A618"/>
              </a:solidFill>
            </a:endParaRPr>
          </a:p>
        </p:txBody>
      </p:sp>
      <p:sp>
        <p:nvSpPr>
          <p:cNvPr id="4" name="Title 3"/>
          <p:cNvSpPr>
            <a:spLocks noGrp="1"/>
          </p:cNvSpPr>
          <p:nvPr>
            <p:ph type="title"/>
          </p:nvPr>
        </p:nvSpPr>
        <p:spPr>
          <a:xfrm>
            <a:off x="457784" y="206314"/>
            <a:ext cx="8228433" cy="857129"/>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8715" y="978230"/>
            <a:ext cx="3102919" cy="3077829"/>
          </a:xfrm>
          <a:prstGeom prst="rect">
            <a:avLst/>
          </a:prstGeom>
        </p:spPr>
      </p:pic>
    </p:spTree>
    <p:extLst>
      <p:ext uri="{BB962C8B-B14F-4D97-AF65-F5344CB8AC3E}">
        <p14:creationId xmlns:p14="http://schemas.microsoft.com/office/powerpoint/2010/main" val="1420024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341242" y="3587194"/>
            <a:ext cx="6610196" cy="879185"/>
          </a:xfrm>
        </p:spPr>
        <p:txBody>
          <a:bodyPr/>
          <a:lstStyle/>
          <a:p>
            <a:pPr algn="ctr">
              <a:spcAft>
                <a:spcPts val="441"/>
              </a:spcAft>
            </a:pPr>
            <a:r>
              <a:rPr lang="en-US" sz="1600" dirty="0" err="1">
                <a:gradFill>
                  <a:gsLst>
                    <a:gs pos="2917">
                      <a:schemeClr val="tx1"/>
                    </a:gs>
                    <a:gs pos="30000">
                      <a:schemeClr val="tx1"/>
                    </a:gs>
                  </a:gsLst>
                  <a:lin ang="5400000" scaled="0"/>
                </a:gradFill>
              </a:rPr>
              <a:t>Crear</a:t>
            </a:r>
            <a:r>
              <a:rPr lang="en-US" sz="1600" dirty="0">
                <a:gradFill>
                  <a:gsLst>
                    <a:gs pos="2917">
                      <a:schemeClr val="tx1"/>
                    </a:gs>
                    <a:gs pos="30000">
                      <a:schemeClr val="tx1"/>
                    </a:gs>
                  </a:gsLst>
                  <a:lin ang="5400000" scaled="0"/>
                </a:gradFill>
              </a:rPr>
              <a:t> UIs </a:t>
            </a:r>
            <a:r>
              <a:rPr lang="en-US" sz="1600" dirty="0" err="1">
                <a:gradFill>
                  <a:gsLst>
                    <a:gs pos="2917">
                      <a:schemeClr val="tx1"/>
                    </a:gs>
                    <a:gs pos="30000">
                      <a:schemeClr val="tx1"/>
                    </a:gs>
                  </a:gsLst>
                  <a:lin ang="5400000" scaled="0"/>
                </a:gradFill>
              </a:rPr>
              <a:t>nativas</a:t>
            </a:r>
            <a:r>
              <a:rPr lang="en-US" sz="1600" dirty="0">
                <a:gradFill>
                  <a:gsLst>
                    <a:gs pos="2917">
                      <a:schemeClr val="tx1"/>
                    </a:gs>
                    <a:gs pos="30000">
                      <a:schemeClr val="tx1"/>
                    </a:gs>
                  </a:gsLst>
                  <a:lin ang="5400000" scaled="0"/>
                </a:gradFill>
              </a:rPr>
              <a:t> para iOS, Android, macOS, Linux &amp; Windows </a:t>
            </a:r>
          </a:p>
          <a:p>
            <a:pPr algn="ctr">
              <a:spcAft>
                <a:spcPts val="441"/>
              </a:spcAft>
            </a:pPr>
            <a:r>
              <a:rPr lang="en-US" sz="1600" dirty="0" err="1">
                <a:gradFill>
                  <a:gsLst>
                    <a:gs pos="2917">
                      <a:schemeClr val="tx1"/>
                    </a:gs>
                    <a:gs pos="30000">
                      <a:schemeClr val="tx1"/>
                    </a:gs>
                  </a:gsLst>
                  <a:lin ang="5400000" scaled="0"/>
                </a:gradFill>
              </a:rPr>
              <a:t>Desde</a:t>
            </a:r>
            <a:r>
              <a:rPr lang="en-US" sz="1600" dirty="0">
                <a:gradFill>
                  <a:gsLst>
                    <a:gs pos="2917">
                      <a:schemeClr val="tx1"/>
                    </a:gs>
                    <a:gs pos="30000">
                      <a:schemeClr val="tx1"/>
                    </a:gs>
                  </a:gsLst>
                  <a:lin ang="5400000" scaled="0"/>
                </a:gradFill>
              </a:rPr>
              <a:t> un </a:t>
            </a:r>
            <a:r>
              <a:rPr lang="en-US" sz="1600" dirty="0" err="1">
                <a:gradFill>
                  <a:gsLst>
                    <a:gs pos="2917">
                      <a:schemeClr val="tx1"/>
                    </a:gs>
                    <a:gs pos="30000">
                      <a:schemeClr val="tx1"/>
                    </a:gs>
                  </a:gsLst>
                  <a:lin ang="5400000" scaled="0"/>
                </a:gradFill>
              </a:rPr>
              <a:t>mismo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archivo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común</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compartido</a:t>
            </a:r>
            <a:r>
              <a:rPr lang="en-US" sz="1600" dirty="0">
                <a:gradFill>
                  <a:gsLst>
                    <a:gs pos="2917">
                      <a:schemeClr val="tx1"/>
                    </a:gs>
                    <a:gs pos="30000">
                      <a:schemeClr val="tx1"/>
                    </a:gs>
                  </a:gsLst>
                  <a:lin ang="5400000" scaled="0"/>
                </a:gradFill>
              </a:rPr>
              <a:t> C# (o XAML).</a:t>
            </a:r>
          </a:p>
        </p:txBody>
      </p:sp>
      <p:sp>
        <p:nvSpPr>
          <p:cNvPr id="24" name="Title 23"/>
          <p:cNvSpPr>
            <a:spLocks noGrp="1"/>
          </p:cNvSpPr>
          <p:nvPr>
            <p:ph type="title"/>
          </p:nvPr>
        </p:nvSpPr>
        <p:spPr>
          <a:xfrm>
            <a:off x="202550" y="274989"/>
            <a:ext cx="8740640" cy="67455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341242" y="949546"/>
            <a:ext cx="6461516" cy="2700252"/>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7637" y="3796899"/>
            <a:ext cx="3376872" cy="694343"/>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r>
              <a:rPr lang="en-US" sz="1912" dirty="0">
                <a:solidFill>
                  <a:schemeClr val="tx1"/>
                </a:solidFill>
              </a:rPr>
              <a:t> de Xamarin</a:t>
            </a:r>
          </a:p>
        </p:txBody>
      </p:sp>
      <p:sp>
        <p:nvSpPr>
          <p:cNvPr id="4" name="Text Placeholder 3"/>
          <p:cNvSpPr>
            <a:spLocks noGrp="1"/>
          </p:cNvSpPr>
          <p:nvPr>
            <p:ph type="body" sz="quarter" idx="11"/>
          </p:nvPr>
        </p:nvSpPr>
        <p:spPr>
          <a:xfrm>
            <a:off x="4911613" y="3875719"/>
            <a:ext cx="3370453" cy="615523"/>
          </a:xfrm>
        </p:spPr>
        <p:txBody>
          <a:bodyPr/>
          <a:lstStyle/>
          <a:p>
            <a:pPr algn="ctr">
              <a:lnSpc>
                <a:spcPct val="100000"/>
              </a:lnSpc>
            </a:pPr>
            <a:r>
              <a:rPr lang="en-US" sz="1400" dirty="0">
                <a:solidFill>
                  <a:schemeClr val="tx1"/>
                </a:solidFill>
              </a:rPr>
              <a:t>Con </a:t>
            </a:r>
            <a:r>
              <a:rPr lang="en-US" sz="1400" dirty="0" err="1">
                <a:solidFill>
                  <a:schemeClr val="tx1"/>
                </a:solidFill>
              </a:rPr>
              <a:t>Xamarin.Forms</a:t>
            </a:r>
            <a:r>
              <a:rPr lang="en-US" sz="1400" dirty="0">
                <a:solidFill>
                  <a:schemeClr val="tx1"/>
                </a:solidFill>
              </a:rPr>
              <a:t>:</a:t>
            </a:r>
            <a:br>
              <a:rPr lang="en-US" sz="14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todo</a:t>
            </a:r>
            <a:r>
              <a:rPr lang="en-US" sz="1400" dirty="0">
                <a:solidFill>
                  <a:schemeClr val="tx1"/>
                </a:solidFill>
              </a:rPr>
              <a:t> </a:t>
            </a:r>
            <a:r>
              <a:rPr lang="en-US" sz="1400" dirty="0" err="1">
                <a:solidFill>
                  <a:schemeClr val="tx1"/>
                </a:solidFill>
              </a:rPr>
              <a:t>nativo</a:t>
            </a:r>
            <a:endParaRPr lang="en-US" sz="1400" dirty="0">
              <a:solidFill>
                <a:schemeClr val="tx1"/>
              </a:solidFill>
            </a:endParaRPr>
          </a:p>
        </p:txBody>
      </p:sp>
      <p:grpSp>
        <p:nvGrpSpPr>
          <p:cNvPr id="25" name="Group 24"/>
          <p:cNvGrpSpPr/>
          <p:nvPr/>
        </p:nvGrpSpPr>
        <p:grpSpPr>
          <a:xfrm>
            <a:off x="750481" y="1861173"/>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7" y="2021408"/>
              <a:ext cx="2353425"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4"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4"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4394608" y="936650"/>
            <a:ext cx="4158215" cy="2987076"/>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rgbClr val="6FBD23"/>
                </a:solidFill>
              </a:rPr>
              <a:t>✓  </a:t>
            </a:r>
            <a:r>
              <a:rPr lang="en-US" sz="2059" dirty="0">
                <a:solidFill>
                  <a:schemeClr val="tx1"/>
                </a:solidFill>
                <a:latin typeface="+mj-lt"/>
              </a:rPr>
              <a:t>40+ </a:t>
            </a:r>
            <a:r>
              <a:rPr lang="en-US" sz="2059" dirty="0" err="1">
                <a:solidFill>
                  <a:schemeClr val="tx1"/>
                </a:solidFill>
                <a:latin typeface="+mj-lt"/>
              </a:rPr>
              <a:t>páginas</a:t>
            </a:r>
            <a:r>
              <a:rPr lang="en-US" sz="2059" dirty="0">
                <a:solidFill>
                  <a:schemeClr val="tx1"/>
                </a:solidFill>
                <a:latin typeface="+mj-lt"/>
              </a:rPr>
              <a:t>, layouts, y </a:t>
            </a:r>
            <a:r>
              <a:rPr lang="en-US" sz="2059" dirty="0" err="1">
                <a:solidFill>
                  <a:schemeClr val="tx1"/>
                </a:solidFill>
                <a:latin typeface="+mj-lt"/>
              </a:rPr>
              <a:t>controles</a:t>
            </a:r>
            <a:endParaRPr lang="en-US" sz="2059" dirty="0">
              <a:solidFill>
                <a:schemeClr val="tx1"/>
              </a:solidFill>
              <a:latin typeface="+mj-lt"/>
            </a:endParaRPr>
          </a:p>
          <a:p>
            <a:pPr marL="0" indent="0"/>
            <a:r>
              <a:rPr lang="en-US" sz="2059" dirty="0">
                <a:solidFill>
                  <a:schemeClr val="tx1"/>
                </a:solidFill>
                <a:latin typeface="+mj-lt"/>
              </a:rPr>
              <a:t>      </a:t>
            </a:r>
            <a:r>
              <a:rPr lang="en-US" sz="1765" dirty="0">
                <a:solidFill>
                  <a:schemeClr val="bg2">
                    <a:lumMod val="50000"/>
                  </a:schemeClr>
                </a:solidFill>
                <a:latin typeface="+mj-lt"/>
              </a:rPr>
              <a:t>(code behind o XAML)</a:t>
            </a:r>
          </a:p>
          <a:p>
            <a:pPr marL="0" indent="0">
              <a:lnSpc>
                <a:spcPct val="110000"/>
              </a:lnSpc>
            </a:pPr>
            <a:r>
              <a:rPr lang="en-US" sz="2059" dirty="0">
                <a:solidFill>
                  <a:srgbClr val="6FBD23"/>
                </a:solidFill>
              </a:rPr>
              <a:t>✓  </a:t>
            </a:r>
            <a:r>
              <a:rPr lang="en-US" sz="2059" dirty="0">
                <a:solidFill>
                  <a:schemeClr val="tx1"/>
                </a:solidFill>
                <a:latin typeface="+mj-lt"/>
              </a:rPr>
              <a:t>Two-way data binding</a:t>
            </a:r>
          </a:p>
          <a:p>
            <a:pPr marL="0" indent="0">
              <a:lnSpc>
                <a:spcPct val="110000"/>
              </a:lnSpc>
            </a:pPr>
            <a:r>
              <a:rPr lang="en-US" sz="2059" dirty="0">
                <a:solidFill>
                  <a:srgbClr val="6FBD23"/>
                </a:solidFill>
              </a:rPr>
              <a:t>✓  </a:t>
            </a:r>
            <a:r>
              <a:rPr lang="en-US" sz="2059" dirty="0" err="1">
                <a:solidFill>
                  <a:schemeClr val="tx1"/>
                </a:solidFill>
                <a:latin typeface="+mj-lt"/>
              </a:rPr>
              <a:t>Mavegación</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API de </a:t>
            </a:r>
            <a:r>
              <a:rPr lang="en-US" sz="2059" dirty="0" err="1">
                <a:solidFill>
                  <a:schemeClr val="tx1"/>
                </a:solidFill>
                <a:latin typeface="+mj-lt"/>
              </a:rPr>
              <a:t>animaciones</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Dependency Service</a:t>
            </a:r>
          </a:p>
          <a:p>
            <a:pPr marL="0" indent="0">
              <a:lnSpc>
                <a:spcPct val="110000"/>
              </a:lnSpc>
            </a:pPr>
            <a:r>
              <a:rPr lang="en-US" sz="2059" dirty="0">
                <a:solidFill>
                  <a:srgbClr val="6FBD23"/>
                </a:solidFill>
              </a:rPr>
              <a:t>✓  </a:t>
            </a:r>
            <a:r>
              <a:rPr lang="en-US" sz="2059" dirty="0">
                <a:solidFill>
                  <a:schemeClr val="tx1"/>
                </a:solidFill>
                <a:latin typeface="+mj-lt"/>
              </a:rPr>
              <a:t>Messaging Center</a:t>
            </a:r>
          </a:p>
          <a:p>
            <a:pPr marL="0" indent="0">
              <a:lnSpc>
                <a:spcPct val="110000"/>
              </a:lnSpc>
            </a:pPr>
            <a:endParaRPr lang="en-US" sz="2059" dirty="0">
              <a:solidFill>
                <a:schemeClr val="tx1"/>
              </a:solidFill>
              <a:latin typeface="+mj-lt"/>
            </a:endParaRPr>
          </a:p>
          <a:p>
            <a:pPr marL="0" indent="0">
              <a:lnSpc>
                <a:spcPct val="110000"/>
              </a:lnSpc>
            </a:pPr>
            <a:endParaRPr lang="en-US" sz="2059" dirty="0">
              <a:solidFill>
                <a:schemeClr val="tx1"/>
              </a:solidFill>
              <a:latin typeface="+mj-lt"/>
            </a:endParaRPr>
          </a:p>
        </p:txBody>
      </p:sp>
      <p:grpSp>
        <p:nvGrpSpPr>
          <p:cNvPr id="48" name="Group 47"/>
          <p:cNvGrpSpPr/>
          <p:nvPr/>
        </p:nvGrpSpPr>
        <p:grpSpPr>
          <a:xfrm>
            <a:off x="591177" y="936650"/>
            <a:ext cx="3376872" cy="2401545"/>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53" name="TextBox 52"/>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68" y="3092163"/>
            <a:ext cx="1624538" cy="674557"/>
          </a:xfrm>
        </p:spPr>
        <p:txBody>
          <a:bodyPr>
            <a:noAutofit/>
          </a:bodyPr>
          <a:lstStyle/>
          <a:p>
            <a:pPr algn="r"/>
            <a:r>
              <a:rPr lang="en-US" dirty="0">
                <a:solidFill>
                  <a:schemeClr val="tx1"/>
                </a:solidFill>
              </a:rPr>
              <a:t>Layouts</a:t>
            </a:r>
          </a:p>
        </p:txBody>
      </p:sp>
      <p:sp>
        <p:nvSpPr>
          <p:cNvPr id="20" name="Title 1"/>
          <p:cNvSpPr txBox="1">
            <a:spLocks/>
          </p:cNvSpPr>
          <p:nvPr/>
        </p:nvSpPr>
        <p:spPr>
          <a:xfrm>
            <a:off x="134679" y="1187532"/>
            <a:ext cx="1748427" cy="674557"/>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dirty="0" err="1">
                <a:solidFill>
                  <a:schemeClr val="tx1"/>
                </a:solidFill>
              </a:rPr>
              <a:t>Páginas</a:t>
            </a:r>
            <a:endParaRPr lang="en-US" sz="2800" dirty="0">
              <a:solidFill>
                <a:schemeClr val="tx1"/>
              </a:solidFill>
            </a:endParaRPr>
          </a:p>
        </p:txBody>
      </p:sp>
      <p:grpSp>
        <p:nvGrpSpPr>
          <p:cNvPr id="12" name="Group 11"/>
          <p:cNvGrpSpPr/>
          <p:nvPr/>
        </p:nvGrpSpPr>
        <p:grpSpPr>
          <a:xfrm>
            <a:off x="1995148" y="2742826"/>
            <a:ext cx="6517583" cy="1713185"/>
            <a:chOff x="2738440" y="3806168"/>
            <a:chExt cx="8865623" cy="2330380"/>
          </a:xfrm>
        </p:grpSpPr>
        <p:sp>
          <p:nvSpPr>
            <p:cNvPr id="21" name="TextBox 20"/>
            <p:cNvSpPr txBox="1"/>
            <p:nvPr/>
          </p:nvSpPr>
          <p:spPr>
            <a:xfrm>
              <a:off x="2767565" y="5826567"/>
              <a:ext cx="958996" cy="309981"/>
            </a:xfrm>
            <a:prstGeom prst="rect">
              <a:avLst/>
            </a:prstGeom>
            <a:noFill/>
          </p:spPr>
          <p:txBody>
            <a:bodyPr wrap="square" rtlCol="0">
              <a:spAutoFit/>
            </a:bodyPr>
            <a:lstStyle/>
            <a:p>
              <a:pPr algn="ctr"/>
              <a:r>
                <a:rPr lang="en-US" sz="881" dirty="0">
                  <a:cs typeface="Helvetica"/>
                </a:rPr>
                <a:t>Stack</a:t>
              </a:r>
            </a:p>
          </p:txBody>
        </p:sp>
        <p:sp>
          <p:nvSpPr>
            <p:cNvPr id="5" name="TextBox 4"/>
            <p:cNvSpPr txBox="1"/>
            <p:nvPr/>
          </p:nvSpPr>
          <p:spPr>
            <a:xfrm>
              <a:off x="4060566" y="5825526"/>
              <a:ext cx="958996" cy="309981"/>
            </a:xfrm>
            <a:prstGeom prst="rect">
              <a:avLst/>
            </a:prstGeom>
            <a:noFill/>
          </p:spPr>
          <p:txBody>
            <a:bodyPr wrap="square" rtlCol="0">
              <a:spAutoFit/>
            </a:bodyPr>
            <a:lstStyle/>
            <a:p>
              <a:pPr algn="ctr"/>
              <a:r>
                <a:rPr lang="en-US" sz="881" dirty="0">
                  <a:cs typeface="Helvetica"/>
                </a:rPr>
                <a:t>Absolute</a:t>
              </a:r>
            </a:p>
          </p:txBody>
        </p:sp>
        <p:sp>
          <p:nvSpPr>
            <p:cNvPr id="6" name="TextBox 5"/>
            <p:cNvSpPr txBox="1"/>
            <p:nvPr/>
          </p:nvSpPr>
          <p:spPr>
            <a:xfrm>
              <a:off x="5382426" y="5825526"/>
              <a:ext cx="958996" cy="309981"/>
            </a:xfrm>
            <a:prstGeom prst="rect">
              <a:avLst/>
            </a:prstGeom>
            <a:noFill/>
          </p:spPr>
          <p:txBody>
            <a:bodyPr wrap="square" rtlCol="0">
              <a:spAutoFit/>
            </a:bodyPr>
            <a:lstStyle/>
            <a:p>
              <a:pPr algn="ctr"/>
              <a:r>
                <a:rPr lang="en-US" sz="881" dirty="0">
                  <a:cs typeface="Helvetica"/>
                </a:rPr>
                <a:t>Relative</a:t>
              </a:r>
            </a:p>
          </p:txBody>
        </p:sp>
        <p:sp>
          <p:nvSpPr>
            <p:cNvPr id="8" name="TextBox 7"/>
            <p:cNvSpPr txBox="1"/>
            <p:nvPr/>
          </p:nvSpPr>
          <p:spPr>
            <a:xfrm>
              <a:off x="6695646" y="5825526"/>
              <a:ext cx="958996" cy="309981"/>
            </a:xfrm>
            <a:prstGeom prst="rect">
              <a:avLst/>
            </a:prstGeom>
            <a:noFill/>
          </p:spPr>
          <p:txBody>
            <a:bodyPr wrap="square" rtlCol="0">
              <a:spAutoFit/>
            </a:bodyPr>
            <a:lstStyle/>
            <a:p>
              <a:pPr algn="ctr"/>
              <a:r>
                <a:rPr lang="en-US" sz="881" dirty="0">
                  <a:cs typeface="Helvetica"/>
                </a:rPr>
                <a:t>Grid</a:t>
              </a:r>
            </a:p>
          </p:txBody>
        </p:sp>
        <p:sp>
          <p:nvSpPr>
            <p:cNvPr id="9" name="TextBox 8"/>
            <p:cNvSpPr txBox="1"/>
            <p:nvPr/>
          </p:nvSpPr>
          <p:spPr>
            <a:xfrm>
              <a:off x="7945436" y="5824485"/>
              <a:ext cx="1181170" cy="309981"/>
            </a:xfrm>
            <a:prstGeom prst="rect">
              <a:avLst/>
            </a:prstGeom>
            <a:noFill/>
          </p:spPr>
          <p:txBody>
            <a:bodyPr wrap="square" rtlCol="0">
              <a:spAutoFit/>
            </a:bodyPr>
            <a:lstStyle/>
            <a:p>
              <a:pPr algn="ctr"/>
              <a:r>
                <a:rPr lang="en-US" sz="881" dirty="0" err="1">
                  <a:cs typeface="Helvetica"/>
                </a:rPr>
                <a:t>ContentView</a:t>
              </a:r>
              <a:endParaRPr lang="en-US" sz="881" dirty="0">
                <a:cs typeface="Helvetica"/>
              </a:endParaRPr>
            </a:p>
          </p:txBody>
        </p:sp>
        <p:sp>
          <p:nvSpPr>
            <p:cNvPr id="10" name="TextBox 9"/>
            <p:cNvSpPr txBox="1"/>
            <p:nvPr/>
          </p:nvSpPr>
          <p:spPr>
            <a:xfrm>
              <a:off x="9313961" y="5824485"/>
              <a:ext cx="1037185" cy="309981"/>
            </a:xfrm>
            <a:prstGeom prst="rect">
              <a:avLst/>
            </a:prstGeom>
            <a:noFill/>
          </p:spPr>
          <p:txBody>
            <a:bodyPr wrap="square" rtlCol="0">
              <a:spAutoFit/>
            </a:bodyPr>
            <a:lstStyle/>
            <a:p>
              <a:pPr algn="ctr"/>
              <a:r>
                <a:rPr lang="en-US" sz="881" dirty="0" err="1">
                  <a:cs typeface="Helvetica"/>
                </a:rPr>
                <a:t>ScrollView</a:t>
              </a:r>
              <a:endParaRPr lang="en-US" sz="881" dirty="0">
                <a:cs typeface="Helvetica"/>
              </a:endParaRPr>
            </a:p>
          </p:txBody>
        </p:sp>
        <p:sp>
          <p:nvSpPr>
            <p:cNvPr id="11" name="TextBox 10"/>
            <p:cNvSpPr txBox="1"/>
            <p:nvPr/>
          </p:nvSpPr>
          <p:spPr>
            <a:xfrm>
              <a:off x="10645067" y="5826567"/>
              <a:ext cx="958996" cy="309981"/>
            </a:xfrm>
            <a:prstGeom prst="rect">
              <a:avLst/>
            </a:prstGeom>
            <a:noFill/>
          </p:spPr>
          <p:txBody>
            <a:bodyPr wrap="square" rtlCol="0">
              <a:spAutoFit/>
            </a:bodyPr>
            <a:lstStyle/>
            <a:p>
              <a:pPr algn="ctr"/>
              <a:r>
                <a:rPr lang="en-US" sz="881"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004484" y="797407"/>
            <a:ext cx="4613932" cy="1576578"/>
            <a:chOff x="2751141" y="1159889"/>
            <a:chExt cx="6276158" cy="2144558"/>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3" y="2994467"/>
              <a:ext cx="958996" cy="309980"/>
            </a:xfrm>
            <a:prstGeom prst="rect">
              <a:avLst/>
            </a:prstGeom>
            <a:noFill/>
          </p:spPr>
          <p:txBody>
            <a:bodyPr wrap="square" rtlCol="0">
              <a:spAutoFit/>
            </a:bodyPr>
            <a:lstStyle/>
            <a:p>
              <a:pPr algn="ctr"/>
              <a:r>
                <a:rPr lang="en-US" sz="881" dirty="0">
                  <a:cs typeface="Helvetica"/>
                </a:rPr>
                <a:t>Content</a:t>
              </a:r>
            </a:p>
          </p:txBody>
        </p:sp>
        <p:sp>
          <p:nvSpPr>
            <p:cNvPr id="27" name="TextBox 26"/>
            <p:cNvSpPr txBox="1"/>
            <p:nvPr/>
          </p:nvSpPr>
          <p:spPr>
            <a:xfrm>
              <a:off x="3997067" y="2993426"/>
              <a:ext cx="1082933" cy="309980"/>
            </a:xfrm>
            <a:prstGeom prst="rect">
              <a:avLst/>
            </a:prstGeom>
            <a:noFill/>
          </p:spPr>
          <p:txBody>
            <a:bodyPr wrap="square" rtlCol="0">
              <a:spAutoFit/>
            </a:bodyPr>
            <a:lstStyle/>
            <a:p>
              <a:pPr algn="ctr"/>
              <a:r>
                <a:rPr lang="en-US" sz="881" dirty="0">
                  <a:cs typeface="Helvetica"/>
                </a:rPr>
                <a:t>MasterDetail</a:t>
              </a:r>
            </a:p>
          </p:txBody>
        </p:sp>
        <p:sp>
          <p:nvSpPr>
            <p:cNvPr id="28" name="TextBox 27"/>
            <p:cNvSpPr txBox="1"/>
            <p:nvPr/>
          </p:nvSpPr>
          <p:spPr>
            <a:xfrm>
              <a:off x="5382424" y="2993426"/>
              <a:ext cx="958996" cy="309980"/>
            </a:xfrm>
            <a:prstGeom prst="rect">
              <a:avLst/>
            </a:prstGeom>
            <a:noFill/>
          </p:spPr>
          <p:txBody>
            <a:bodyPr wrap="square" rtlCol="0">
              <a:spAutoFit/>
            </a:bodyPr>
            <a:lstStyle/>
            <a:p>
              <a:pPr algn="ctr"/>
              <a:r>
                <a:rPr lang="en-US" sz="881" dirty="0">
                  <a:cs typeface="Helvetica"/>
                </a:rPr>
                <a:t>Navigation</a:t>
              </a:r>
            </a:p>
          </p:txBody>
        </p:sp>
        <p:sp>
          <p:nvSpPr>
            <p:cNvPr id="29" name="TextBox 28"/>
            <p:cNvSpPr txBox="1"/>
            <p:nvPr/>
          </p:nvSpPr>
          <p:spPr>
            <a:xfrm>
              <a:off x="6695646" y="2993426"/>
              <a:ext cx="958996" cy="309980"/>
            </a:xfrm>
            <a:prstGeom prst="rect">
              <a:avLst/>
            </a:prstGeom>
            <a:noFill/>
          </p:spPr>
          <p:txBody>
            <a:bodyPr wrap="square" rtlCol="0">
              <a:spAutoFit/>
            </a:bodyPr>
            <a:lstStyle/>
            <a:p>
              <a:pPr algn="ctr"/>
              <a:r>
                <a:rPr lang="en-US" sz="881" dirty="0">
                  <a:cs typeface="Helvetica"/>
                </a:rPr>
                <a:t>Tabbed</a:t>
              </a:r>
            </a:p>
          </p:txBody>
        </p:sp>
        <p:sp>
          <p:nvSpPr>
            <p:cNvPr id="30" name="TextBox 29"/>
            <p:cNvSpPr txBox="1"/>
            <p:nvPr/>
          </p:nvSpPr>
          <p:spPr>
            <a:xfrm>
              <a:off x="7945436" y="2992385"/>
              <a:ext cx="1081863" cy="309980"/>
            </a:xfrm>
            <a:prstGeom prst="rect">
              <a:avLst/>
            </a:prstGeom>
            <a:noFill/>
          </p:spPr>
          <p:txBody>
            <a:bodyPr wrap="square" rtlCol="0">
              <a:spAutoFit/>
            </a:bodyPr>
            <a:lstStyle/>
            <a:p>
              <a:pPr algn="ctr"/>
              <a:r>
                <a:rPr lang="en-US" sz="881" dirty="0" err="1">
                  <a:cs typeface="Helvetica"/>
                </a:rPr>
                <a:t>Carousel</a:t>
              </a:r>
              <a:endParaRPr lang="en-US" sz="881" dirty="0">
                <a:cs typeface="Helvetica"/>
              </a:endParaRPr>
            </a:p>
          </p:txBody>
        </p:sp>
      </p:grpSp>
    </p:spTree>
    <p:extLst>
      <p:ext uri="{BB962C8B-B14F-4D97-AF65-F5344CB8AC3E}">
        <p14:creationId xmlns:p14="http://schemas.microsoft.com/office/powerpoint/2010/main" val="2464495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DDD355-EEC6-4FE1-8322-4DDA66ED62FF}"/>
              </a:ext>
            </a:extLst>
          </p:cNvPr>
          <p:cNvSpPr>
            <a:spLocks noGrp="1"/>
          </p:cNvSpPr>
          <p:nvPr>
            <p:ph type="title"/>
          </p:nvPr>
        </p:nvSpPr>
        <p:spPr/>
        <p:txBody>
          <a:bodyPr/>
          <a:lstStyle/>
          <a:p>
            <a:r>
              <a:rPr lang="es-ES" dirty="0"/>
              <a:t>La App</a:t>
            </a:r>
          </a:p>
        </p:txBody>
      </p:sp>
      <p:pic>
        <p:nvPicPr>
          <p:cNvPr id="7" name="Imagen 6">
            <a:extLst>
              <a:ext uri="{FF2B5EF4-FFF2-40B4-BE49-F238E27FC236}">
                <a16:creationId xmlns:a16="http://schemas.microsoft.com/office/drawing/2014/main" id="{7AE61A9E-3CD4-45D1-889A-5FA720D478BF}"/>
              </a:ext>
            </a:extLst>
          </p:cNvPr>
          <p:cNvPicPr>
            <a:picLocks noChangeAspect="1"/>
          </p:cNvPicPr>
          <p:nvPr/>
        </p:nvPicPr>
        <p:blipFill>
          <a:blip r:embed="rId2"/>
          <a:stretch>
            <a:fillRect/>
          </a:stretch>
        </p:blipFill>
        <p:spPr>
          <a:xfrm>
            <a:off x="457200" y="755006"/>
            <a:ext cx="1829777" cy="2953193"/>
          </a:xfrm>
          <a:prstGeom prst="rect">
            <a:avLst/>
          </a:prstGeom>
        </p:spPr>
      </p:pic>
      <p:pic>
        <p:nvPicPr>
          <p:cNvPr id="9" name="Imagen 8">
            <a:extLst>
              <a:ext uri="{FF2B5EF4-FFF2-40B4-BE49-F238E27FC236}">
                <a16:creationId xmlns:a16="http://schemas.microsoft.com/office/drawing/2014/main" id="{77B8D05F-4AA1-4674-BA9C-0AE7424DD71A}"/>
              </a:ext>
            </a:extLst>
          </p:cNvPr>
          <p:cNvPicPr>
            <a:picLocks noChangeAspect="1"/>
          </p:cNvPicPr>
          <p:nvPr/>
        </p:nvPicPr>
        <p:blipFill>
          <a:blip r:embed="rId3"/>
          <a:stretch>
            <a:fillRect/>
          </a:stretch>
        </p:blipFill>
        <p:spPr>
          <a:xfrm>
            <a:off x="2380436" y="755006"/>
            <a:ext cx="1870850" cy="3364319"/>
          </a:xfrm>
          <a:prstGeom prst="rect">
            <a:avLst/>
          </a:prstGeom>
        </p:spPr>
      </p:pic>
      <p:pic>
        <p:nvPicPr>
          <p:cNvPr id="11" name="Imagen 10">
            <a:extLst>
              <a:ext uri="{FF2B5EF4-FFF2-40B4-BE49-F238E27FC236}">
                <a16:creationId xmlns:a16="http://schemas.microsoft.com/office/drawing/2014/main" id="{D90C2435-4E96-4202-8BE7-2D7CF958C340}"/>
              </a:ext>
            </a:extLst>
          </p:cNvPr>
          <p:cNvPicPr>
            <a:picLocks noChangeAspect="1"/>
          </p:cNvPicPr>
          <p:nvPr/>
        </p:nvPicPr>
        <p:blipFill>
          <a:blip r:embed="rId4"/>
          <a:stretch>
            <a:fillRect/>
          </a:stretch>
        </p:blipFill>
        <p:spPr>
          <a:xfrm>
            <a:off x="4344745" y="749571"/>
            <a:ext cx="4580949" cy="3403959"/>
          </a:xfrm>
          <a:prstGeom prst="rect">
            <a:avLst/>
          </a:prstGeom>
        </p:spPr>
      </p:pic>
    </p:spTree>
    <p:extLst>
      <p:ext uri="{BB962C8B-B14F-4D97-AF65-F5344CB8AC3E}">
        <p14:creationId xmlns:p14="http://schemas.microsoft.com/office/powerpoint/2010/main" val="172987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1712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ActivityIndicator</a:t>
            </a:r>
            <a:endParaRPr lang="en-US" sz="1324" dirty="0">
              <a:solidFill>
                <a:schemeClr val="bg1"/>
              </a:solidFill>
              <a:cs typeface="Helvetica Light"/>
            </a:endParaRPr>
          </a:p>
        </p:txBody>
      </p:sp>
      <p:sp>
        <p:nvSpPr>
          <p:cNvPr id="11" name="Rounded Rectangle 10"/>
          <p:cNvSpPr/>
          <p:nvPr/>
        </p:nvSpPr>
        <p:spPr>
          <a:xfrm>
            <a:off x="223031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BoxView</a:t>
            </a:r>
            <a:endParaRPr lang="en-US" sz="1324" dirty="0">
              <a:solidFill>
                <a:schemeClr val="bg1"/>
              </a:solidFill>
              <a:cs typeface="Helvetica Light"/>
            </a:endParaRPr>
          </a:p>
        </p:txBody>
      </p:sp>
      <p:sp>
        <p:nvSpPr>
          <p:cNvPr id="12" name="Rounded Rectangle 11"/>
          <p:cNvSpPr/>
          <p:nvPr/>
        </p:nvSpPr>
        <p:spPr>
          <a:xfrm>
            <a:off x="394351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Button</a:t>
            </a:r>
          </a:p>
        </p:txBody>
      </p:sp>
      <p:sp>
        <p:nvSpPr>
          <p:cNvPr id="13" name="Rounded Rectangle 12"/>
          <p:cNvSpPr/>
          <p:nvPr/>
        </p:nvSpPr>
        <p:spPr>
          <a:xfrm>
            <a:off x="565670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DatePicker</a:t>
            </a:r>
            <a:endParaRPr lang="en-US" sz="1324" dirty="0">
              <a:solidFill>
                <a:schemeClr val="bg1"/>
              </a:solidFill>
              <a:cs typeface="Helvetica Light"/>
            </a:endParaRPr>
          </a:p>
        </p:txBody>
      </p:sp>
      <p:sp>
        <p:nvSpPr>
          <p:cNvPr id="14" name="Rounded Rectangle 13"/>
          <p:cNvSpPr/>
          <p:nvPr/>
        </p:nvSpPr>
        <p:spPr>
          <a:xfrm>
            <a:off x="7369899"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Editor</a:t>
            </a:r>
          </a:p>
        </p:txBody>
      </p:sp>
      <p:sp>
        <p:nvSpPr>
          <p:cNvPr id="15" name="Rounded Rectangle 14"/>
          <p:cNvSpPr/>
          <p:nvPr/>
        </p:nvSpPr>
        <p:spPr>
          <a:xfrm>
            <a:off x="51712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Entry</a:t>
            </a:r>
          </a:p>
        </p:txBody>
      </p:sp>
      <p:sp>
        <p:nvSpPr>
          <p:cNvPr id="16" name="Rounded Rectangle 15"/>
          <p:cNvSpPr/>
          <p:nvPr/>
        </p:nvSpPr>
        <p:spPr>
          <a:xfrm>
            <a:off x="223031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Image</a:t>
            </a:r>
          </a:p>
        </p:txBody>
      </p:sp>
      <p:sp>
        <p:nvSpPr>
          <p:cNvPr id="17" name="Rounded Rectangle 16"/>
          <p:cNvSpPr/>
          <p:nvPr/>
        </p:nvSpPr>
        <p:spPr>
          <a:xfrm>
            <a:off x="394351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Label</a:t>
            </a:r>
          </a:p>
        </p:txBody>
      </p:sp>
      <p:sp>
        <p:nvSpPr>
          <p:cNvPr id="18" name="Rounded Rectangle 17"/>
          <p:cNvSpPr/>
          <p:nvPr/>
        </p:nvSpPr>
        <p:spPr>
          <a:xfrm>
            <a:off x="565670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ListView</a:t>
            </a:r>
            <a:endParaRPr lang="en-US" sz="1324" dirty="0">
              <a:solidFill>
                <a:schemeClr val="bg1"/>
              </a:solidFill>
              <a:cs typeface="Helvetica Light"/>
            </a:endParaRPr>
          </a:p>
        </p:txBody>
      </p:sp>
      <p:sp>
        <p:nvSpPr>
          <p:cNvPr id="19" name="Rounded Rectangle 18"/>
          <p:cNvSpPr/>
          <p:nvPr/>
        </p:nvSpPr>
        <p:spPr>
          <a:xfrm>
            <a:off x="7369899"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Map</a:t>
            </a:r>
          </a:p>
        </p:txBody>
      </p:sp>
      <p:sp>
        <p:nvSpPr>
          <p:cNvPr id="20" name="Rounded Rectangle 19"/>
          <p:cNvSpPr/>
          <p:nvPr/>
        </p:nvSpPr>
        <p:spPr>
          <a:xfrm>
            <a:off x="51712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OpenGLView</a:t>
            </a:r>
            <a:endParaRPr lang="en-US" sz="1324" dirty="0">
              <a:solidFill>
                <a:schemeClr val="bg1"/>
              </a:solidFill>
              <a:cs typeface="Helvetica Light"/>
            </a:endParaRPr>
          </a:p>
        </p:txBody>
      </p:sp>
      <p:sp>
        <p:nvSpPr>
          <p:cNvPr id="21" name="Rounded Rectangle 20"/>
          <p:cNvSpPr/>
          <p:nvPr/>
        </p:nvSpPr>
        <p:spPr>
          <a:xfrm>
            <a:off x="223031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Picker</a:t>
            </a:r>
          </a:p>
        </p:txBody>
      </p:sp>
      <p:sp>
        <p:nvSpPr>
          <p:cNvPr id="22" name="Rounded Rectangle 21"/>
          <p:cNvSpPr/>
          <p:nvPr/>
        </p:nvSpPr>
        <p:spPr>
          <a:xfrm>
            <a:off x="394351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ProgressBar</a:t>
            </a:r>
            <a:endParaRPr lang="en-US" sz="1324" dirty="0">
              <a:solidFill>
                <a:schemeClr val="bg1"/>
              </a:solidFill>
              <a:cs typeface="Helvetica Light"/>
            </a:endParaRPr>
          </a:p>
        </p:txBody>
      </p:sp>
      <p:sp>
        <p:nvSpPr>
          <p:cNvPr id="23" name="Rounded Rectangle 22"/>
          <p:cNvSpPr/>
          <p:nvPr/>
        </p:nvSpPr>
        <p:spPr>
          <a:xfrm>
            <a:off x="565670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SearchBar</a:t>
            </a:r>
            <a:endParaRPr lang="en-US" sz="1324" dirty="0">
              <a:solidFill>
                <a:schemeClr val="bg1"/>
              </a:solidFill>
              <a:cs typeface="Helvetica Light"/>
            </a:endParaRPr>
          </a:p>
        </p:txBody>
      </p:sp>
      <p:sp>
        <p:nvSpPr>
          <p:cNvPr id="24" name="Rounded Rectangle 23"/>
          <p:cNvSpPr/>
          <p:nvPr/>
        </p:nvSpPr>
        <p:spPr>
          <a:xfrm>
            <a:off x="7369899"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Slider</a:t>
            </a:r>
          </a:p>
        </p:txBody>
      </p:sp>
      <p:sp>
        <p:nvSpPr>
          <p:cNvPr id="25" name="Rounded Rectangle 24"/>
          <p:cNvSpPr/>
          <p:nvPr/>
        </p:nvSpPr>
        <p:spPr>
          <a:xfrm>
            <a:off x="51712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Stepper</a:t>
            </a:r>
          </a:p>
        </p:txBody>
      </p:sp>
      <p:sp>
        <p:nvSpPr>
          <p:cNvPr id="26" name="Rounded Rectangle 25"/>
          <p:cNvSpPr/>
          <p:nvPr/>
        </p:nvSpPr>
        <p:spPr>
          <a:xfrm>
            <a:off x="2230316"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TableView</a:t>
            </a:r>
            <a:endParaRPr lang="en-US" sz="1324" dirty="0">
              <a:solidFill>
                <a:schemeClr val="bg1"/>
              </a:solidFill>
              <a:cs typeface="Helvetica Light"/>
            </a:endParaRPr>
          </a:p>
        </p:txBody>
      </p:sp>
      <p:sp>
        <p:nvSpPr>
          <p:cNvPr id="27" name="Rounded Rectangle 26"/>
          <p:cNvSpPr/>
          <p:nvPr/>
        </p:nvSpPr>
        <p:spPr>
          <a:xfrm>
            <a:off x="394351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TimePicker</a:t>
            </a:r>
            <a:endParaRPr lang="en-US" sz="1324" dirty="0">
              <a:solidFill>
                <a:schemeClr val="bg1"/>
              </a:solidFill>
              <a:cs typeface="Helvetica Light"/>
            </a:endParaRPr>
          </a:p>
        </p:txBody>
      </p:sp>
      <p:sp>
        <p:nvSpPr>
          <p:cNvPr id="28" name="Rounded Rectangle 27"/>
          <p:cNvSpPr/>
          <p:nvPr/>
        </p:nvSpPr>
        <p:spPr>
          <a:xfrm>
            <a:off x="5656706"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WebView</a:t>
            </a:r>
            <a:endParaRPr lang="en-US" sz="1324" dirty="0">
              <a:solidFill>
                <a:schemeClr val="bg1"/>
              </a:solidFill>
              <a:cs typeface="Helvetica Light"/>
            </a:endParaRPr>
          </a:p>
        </p:txBody>
      </p:sp>
      <p:sp>
        <p:nvSpPr>
          <p:cNvPr id="29" name="Rounded Rectangle 28"/>
          <p:cNvSpPr/>
          <p:nvPr/>
        </p:nvSpPr>
        <p:spPr>
          <a:xfrm>
            <a:off x="7369899"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EntryCell</a:t>
            </a:r>
            <a:endParaRPr lang="en-US" sz="1324" dirty="0">
              <a:solidFill>
                <a:schemeClr val="bg1"/>
              </a:solidFill>
              <a:cs typeface="Helvetica Light"/>
            </a:endParaRPr>
          </a:p>
        </p:txBody>
      </p:sp>
      <p:sp>
        <p:nvSpPr>
          <p:cNvPr id="30" name="Rounded Rectangle 29"/>
          <p:cNvSpPr/>
          <p:nvPr/>
        </p:nvSpPr>
        <p:spPr>
          <a:xfrm>
            <a:off x="51712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ImageCell</a:t>
            </a:r>
            <a:endParaRPr lang="en-US" sz="1324" dirty="0">
              <a:solidFill>
                <a:schemeClr val="bg1"/>
              </a:solidFill>
              <a:cs typeface="Helvetica Light"/>
            </a:endParaRPr>
          </a:p>
        </p:txBody>
      </p:sp>
      <p:sp>
        <p:nvSpPr>
          <p:cNvPr id="31" name="Rounded Rectangle 30"/>
          <p:cNvSpPr/>
          <p:nvPr/>
        </p:nvSpPr>
        <p:spPr>
          <a:xfrm>
            <a:off x="223031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SwitchCell</a:t>
            </a:r>
            <a:endParaRPr lang="en-US" sz="1324" dirty="0">
              <a:solidFill>
                <a:schemeClr val="bg1"/>
              </a:solidFill>
              <a:cs typeface="Helvetica Light"/>
            </a:endParaRPr>
          </a:p>
        </p:txBody>
      </p:sp>
      <p:sp>
        <p:nvSpPr>
          <p:cNvPr id="32" name="Rounded Rectangle 31"/>
          <p:cNvSpPr/>
          <p:nvPr/>
        </p:nvSpPr>
        <p:spPr>
          <a:xfrm>
            <a:off x="394351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TextCell</a:t>
            </a:r>
            <a:endParaRPr lang="en-US" sz="1324" dirty="0">
              <a:solidFill>
                <a:schemeClr val="bg1"/>
              </a:solidFill>
              <a:cs typeface="Helvetica Light"/>
            </a:endParaRPr>
          </a:p>
        </p:txBody>
      </p:sp>
      <p:sp>
        <p:nvSpPr>
          <p:cNvPr id="33" name="Rounded Rectangle 32"/>
          <p:cNvSpPr/>
          <p:nvPr/>
        </p:nvSpPr>
        <p:spPr>
          <a:xfrm>
            <a:off x="565670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ViewCell</a:t>
            </a:r>
            <a:endParaRPr lang="en-US" sz="1324" dirty="0">
              <a:solidFill>
                <a:schemeClr val="bg1"/>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A practicar: Vistas básicas</a:t>
            </a:r>
          </a:p>
        </p:txBody>
      </p:sp>
      <p:sp>
        <p:nvSpPr>
          <p:cNvPr id="5" name="Marcador de texto 4"/>
          <p:cNvSpPr>
            <a:spLocks noGrp="1"/>
          </p:cNvSpPr>
          <p:nvPr>
            <p:ph type="subTitle" idx="1"/>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8" y="2229809"/>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6" y="2917764"/>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1" y="3605720"/>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2423180928"/>
              </p:ext>
            </p:extLst>
          </p:nvPr>
        </p:nvGraphicFramePr>
        <p:xfrm>
          <a:off x="2916071" y="1492164"/>
          <a:ext cx="4571352" cy="281173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err="1"/>
                        <a:t>Xcode</a:t>
                      </a:r>
                      <a:endParaRPr lang="es-ES" sz="1800" dirty="0"/>
                    </a:p>
                  </a:txBody>
                  <a:tcPr marL="68570" marR="68570" marT="34285" marB="34285"/>
                </a:tc>
                <a:tc>
                  <a:txBody>
                    <a:bodyPr/>
                    <a:lstStyle/>
                    <a:p>
                      <a:pPr algn="ctr"/>
                      <a:r>
                        <a:rPr lang="es-ES" sz="1800" dirty="0"/>
                        <a:t>Android Studio</a:t>
                      </a:r>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extLst>
                  <a:ext uri="{0D108BD9-81ED-4DB2-BD59-A6C34878D82A}">
                    <a16:rowId xmlns:a16="http://schemas.microsoft.com/office/drawing/2014/main" val="10001"/>
                  </a:ext>
                </a:extLst>
              </a:tr>
              <a:tr h="891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a:t>ObjectiveC</a:t>
                      </a:r>
                      <a:r>
                        <a:rPr lang="es-ES" sz="1800" dirty="0"/>
                        <a:t> o Swift</a:t>
                      </a:r>
                    </a:p>
                    <a:p>
                      <a:pPr algn="ctr"/>
                      <a:endParaRPr lang="es-ES" sz="1800" dirty="0"/>
                    </a:p>
                  </a:txBody>
                  <a:tcPr marL="68570" marR="68570" marT="34285" marB="34285"/>
                </a:tc>
                <a:tc>
                  <a:txBody>
                    <a:bodyPr/>
                    <a:lstStyle/>
                    <a:p>
                      <a:pPr algn="ctr"/>
                      <a:r>
                        <a:rPr lang="es-ES" sz="1800" dirty="0"/>
                        <a:t>Java</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MVC</a:t>
                      </a:r>
                    </a:p>
                  </a:txBody>
                  <a:tcPr marL="68570" marR="68570" marT="34285" marB="34285"/>
                </a:tc>
                <a:tc>
                  <a:txBody>
                    <a:bodyPr/>
                    <a:lstStyle/>
                    <a:p>
                      <a:pPr algn="ctr"/>
                      <a:r>
                        <a:rPr lang="es-ES" sz="1800" dirty="0"/>
                        <a:t>MVC</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609187" y="4002957"/>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05988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6" y="2232922"/>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4" y="2854135"/>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0" y="3303234"/>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1886811219"/>
              </p:ext>
            </p:extLst>
          </p:nvPr>
        </p:nvGraphicFramePr>
        <p:xfrm>
          <a:off x="2916071" y="1492164"/>
          <a:ext cx="4571352" cy="253741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p>
                    <a:p>
                      <a:pPr algn="ctr"/>
                      <a:endParaRPr lang="es-ES" sz="1800" dirty="0"/>
                    </a:p>
                  </a:txBody>
                  <a:tcPr marL="68570" marR="68570" marT="34285" marB="34285"/>
                </a:tc>
                <a:extLst>
                  <a:ext uri="{0D108BD9-81ED-4DB2-BD59-A6C34878D82A}">
                    <a16:rowId xmlns:a16="http://schemas.microsoft.com/office/drawing/2014/main" val="10001"/>
                  </a:ext>
                </a:extLst>
              </a:tr>
              <a:tr h="617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a:p>
                  </a:txBody>
                  <a:tcPr marL="68570" marR="68570" marT="34285" marB="34285"/>
                </a:tc>
                <a:tc>
                  <a:txBody>
                    <a:bodyPr/>
                    <a:lstStyle/>
                    <a:p>
                      <a:pPr algn="ctr"/>
                      <a:r>
                        <a:rPr lang="es-ES" sz="1800" dirty="0"/>
                        <a:t>C#</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575116" y="3705715"/>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p:nvPr/>
        </p:nvSpPr>
        <p:spPr>
          <a:xfrm>
            <a:off x="1948384" y="1049527"/>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062634" y="1049527"/>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176884" y="1065112"/>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091221" y="1979381"/>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148363" y="1465105"/>
            <a:ext cx="928162"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091221" y="2607942"/>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091222" y="2607942"/>
            <a:ext cx="971412"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148330" y="2265091"/>
            <a:ext cx="91427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148330" y="1859502"/>
            <a:ext cx="1085696"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062668" y="1163812"/>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176951" y="1278095"/>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176918" y="1163812"/>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291202" y="1278095"/>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291168" y="1179396"/>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405452" y="1293679"/>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1948384" y="3749444"/>
            <a:ext cx="5223591" cy="377988"/>
          </a:xfrm>
          <a:prstGeom prst="rect">
            <a:avLst/>
          </a:prstGeom>
          <a:solidFill>
            <a:schemeClr val="accent2">
              <a:lumMod val="20000"/>
              <a:lumOff val="80000"/>
            </a:schemeClr>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2"/>
                </a:solidFill>
              </a:rPr>
              <a:t>Cross Platform</a:t>
            </a:r>
          </a:p>
        </p:txBody>
      </p:sp>
      <p:sp>
        <p:nvSpPr>
          <p:cNvPr id="27"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4499" dirty="0"/>
              <a:t>MVVM</a:t>
            </a:r>
          </a:p>
        </p:txBody>
      </p:sp>
    </p:spTree>
    <p:extLst>
      <p:ext uri="{BB962C8B-B14F-4D97-AF65-F5344CB8AC3E}">
        <p14:creationId xmlns:p14="http://schemas.microsoft.com/office/powerpoint/2010/main" val="23016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313983" y="1059033"/>
            <a:ext cx="7173440" cy="35296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Mayor </a:t>
            </a:r>
            <a:r>
              <a:rPr lang="en-US" sz="2400" dirty="0" err="1"/>
              <a:t>facilidad</a:t>
            </a:r>
            <a:r>
              <a:rPr lang="en-US" sz="2400" dirty="0"/>
              <a:t> para </a:t>
            </a:r>
            <a:r>
              <a:rPr lang="en-US" sz="2400" dirty="0" err="1"/>
              <a:t>mantener</a:t>
            </a:r>
            <a:r>
              <a:rPr lang="en-US" sz="2400" dirty="0"/>
              <a:t>, extender y </a:t>
            </a:r>
            <a:r>
              <a:rPr lang="en-US" sz="2400" b="1" dirty="0" err="1"/>
              <a:t>compartir</a:t>
            </a:r>
            <a:r>
              <a:rPr lang="en-US" sz="2400" dirty="0"/>
              <a:t> el </a:t>
            </a:r>
            <a:r>
              <a:rPr lang="en-US" sz="2400" dirty="0" err="1"/>
              <a:t>código</a:t>
            </a:r>
            <a:r>
              <a:rPr lang="en-US" sz="2400" dirty="0"/>
              <a:t>.</a:t>
            </a:r>
          </a:p>
          <a:p>
            <a:r>
              <a:rPr lang="en-US" sz="2400" dirty="0" err="1"/>
              <a:t>Más</a:t>
            </a:r>
            <a:r>
              <a:rPr lang="en-US" sz="2400" dirty="0"/>
              <a:t> </a:t>
            </a:r>
            <a:r>
              <a:rPr lang="en-US" sz="2400" dirty="0" err="1"/>
              <a:t>facilidad</a:t>
            </a:r>
            <a:r>
              <a:rPr lang="en-US" sz="2400" dirty="0"/>
              <a:t> a la hora de </a:t>
            </a:r>
            <a:r>
              <a:rPr lang="en-US" sz="2400" dirty="0" err="1"/>
              <a:t>colaborar</a:t>
            </a:r>
            <a:r>
              <a:rPr lang="en-US" sz="2400" dirty="0"/>
              <a:t>.</a:t>
            </a:r>
          </a:p>
          <a:p>
            <a:r>
              <a:rPr lang="en-US" sz="2400" b="1" dirty="0"/>
              <a:t>Testing</a:t>
            </a:r>
            <a:r>
              <a:rPr lang="en-US" sz="2400" dirty="0"/>
              <a:t>.</a:t>
            </a:r>
          </a:p>
          <a:p>
            <a:r>
              <a:rPr lang="en-US" sz="2400" dirty="0" err="1"/>
              <a:t>Más</a:t>
            </a:r>
            <a:r>
              <a:rPr lang="en-US" sz="2400" dirty="0"/>
              <a:t> </a:t>
            </a:r>
            <a:r>
              <a:rPr lang="en-US" sz="2400" dirty="0" err="1"/>
              <a:t>fácil</a:t>
            </a:r>
            <a:r>
              <a:rPr lang="en-US" sz="2400" dirty="0"/>
              <a:t> de </a:t>
            </a:r>
            <a:r>
              <a:rPr lang="en-US" sz="2400" b="1" dirty="0" err="1"/>
              <a:t>diseñar</a:t>
            </a:r>
            <a:r>
              <a:rPr lang="en-US" sz="2400" dirty="0"/>
              <a:t>.</a:t>
            </a:r>
          </a:p>
        </p:txBody>
      </p:sp>
      <p:sp>
        <p:nvSpPr>
          <p:cNvPr id="6"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2800" dirty="0"/>
              <a:t>Pero... ¿Por </a:t>
            </a:r>
            <a:r>
              <a:rPr lang="pt-BR" sz="2800" dirty="0" err="1"/>
              <a:t>qué</a:t>
            </a:r>
            <a:r>
              <a:rPr lang="pt-BR" sz="2800" dirty="0"/>
              <a:t> MVVM?</a:t>
            </a:r>
          </a:p>
        </p:txBody>
      </p:sp>
    </p:spTree>
    <p:extLst>
      <p:ext uri="{BB962C8B-B14F-4D97-AF65-F5344CB8AC3E}">
        <p14:creationId xmlns:p14="http://schemas.microsoft.com/office/powerpoint/2010/main" val="1119780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Continuamos: MVVM</a:t>
            </a:r>
          </a:p>
        </p:txBody>
      </p:sp>
      <p:sp>
        <p:nvSpPr>
          <p:cNvPr id="5" name="Marcador de texto 4"/>
          <p:cNvSpPr>
            <a:spLocks noGrp="1"/>
          </p:cNvSpPr>
          <p:nvPr>
            <p:ph type="subTitle" idx="1"/>
          </p:nvPr>
        </p:nvSpPr>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90582-1347-4B49-8FAA-44344DA2A1D9}"/>
              </a:ext>
            </a:extLst>
          </p:cNvPr>
          <p:cNvSpPr>
            <a:spLocks noGrp="1"/>
          </p:cNvSpPr>
          <p:nvPr>
            <p:ph type="title"/>
          </p:nvPr>
        </p:nvSpPr>
        <p:spPr/>
        <p:txBody>
          <a:bodyPr/>
          <a:lstStyle/>
          <a:p>
            <a:r>
              <a:rPr lang="es-ES" dirty="0"/>
              <a:t>Peticiones Http -&gt; 100% compartidas</a:t>
            </a:r>
          </a:p>
        </p:txBody>
      </p:sp>
      <p:sp>
        <p:nvSpPr>
          <p:cNvPr id="27" name="Rectángulo 26">
            <a:extLst>
              <a:ext uri="{FF2B5EF4-FFF2-40B4-BE49-F238E27FC236}">
                <a16:creationId xmlns:a16="http://schemas.microsoft.com/office/drawing/2014/main" id="{359D0F67-4954-4005-BEC1-985E212BE212}"/>
              </a:ext>
            </a:extLst>
          </p:cNvPr>
          <p:cNvSpPr/>
          <p:nvPr/>
        </p:nvSpPr>
        <p:spPr>
          <a:xfrm>
            <a:off x="457201" y="1062908"/>
            <a:ext cx="8229599" cy="2893100"/>
          </a:xfrm>
          <a:prstGeom prst="rect">
            <a:avLst/>
          </a:prstGeom>
        </p:spPr>
        <p:txBody>
          <a:bodyPr wrap="square">
            <a:spAutoFit/>
          </a:bodyPr>
          <a:lstStyle/>
          <a:p>
            <a:r>
              <a:rPr lang="es-ES" dirty="0" err="1">
                <a:latin typeface="Consolas" panose="020B0609020204030204" pitchFamily="49" charset="0"/>
              </a:rPr>
              <a:t>public</a:t>
            </a:r>
            <a:r>
              <a:rPr lang="es-ES" dirty="0">
                <a:latin typeface="Consolas" panose="020B0609020204030204" pitchFamily="49" charset="0"/>
              </a:rPr>
              <a:t> </a:t>
            </a:r>
            <a:r>
              <a:rPr lang="es-ES" dirty="0" err="1">
                <a:latin typeface="Consolas" panose="020B0609020204030204" pitchFamily="49" charset="0"/>
              </a:rPr>
              <a:t>async</a:t>
            </a:r>
            <a:r>
              <a:rPr lang="es-ES" dirty="0">
                <a:latin typeface="Consolas" panose="020B0609020204030204" pitchFamily="49" charset="0"/>
              </a:rPr>
              <a:t> </a:t>
            </a:r>
            <a:r>
              <a:rPr lang="es-ES" dirty="0" err="1">
                <a:latin typeface="Consolas" panose="020B0609020204030204" pitchFamily="49" charset="0"/>
              </a:rPr>
              <a:t>Task</a:t>
            </a:r>
            <a:r>
              <a:rPr lang="es-ES" dirty="0">
                <a:latin typeface="Consolas" panose="020B0609020204030204" pitchFamily="49" charset="0"/>
              </a:rPr>
              <a:t>&lt;</a:t>
            </a:r>
            <a:r>
              <a:rPr lang="es-ES" dirty="0" err="1">
                <a:latin typeface="Consolas" panose="020B0609020204030204" pitchFamily="49" charset="0"/>
              </a:rPr>
              <a:t>TResult</a:t>
            </a:r>
            <a:r>
              <a:rPr lang="es-ES" dirty="0">
                <a:latin typeface="Consolas" panose="020B0609020204030204" pitchFamily="49" charset="0"/>
              </a:rPr>
              <a:t>&gt; </a:t>
            </a:r>
            <a:r>
              <a:rPr lang="es-ES" dirty="0" err="1">
                <a:latin typeface="Consolas" panose="020B0609020204030204" pitchFamily="49" charset="0"/>
              </a:rPr>
              <a:t>GetAsync</a:t>
            </a:r>
            <a:r>
              <a:rPr lang="es-ES" dirty="0">
                <a:latin typeface="Consolas" panose="020B0609020204030204" pitchFamily="49" charset="0"/>
              </a:rPr>
              <a:t>&lt;</a:t>
            </a:r>
            <a:r>
              <a:rPr lang="es-ES" dirty="0" err="1">
                <a:latin typeface="Consolas" panose="020B0609020204030204" pitchFamily="49" charset="0"/>
              </a:rPr>
              <a:t>TResult</a:t>
            </a:r>
            <a:r>
              <a:rPr lang="es-ES" dirty="0">
                <a:latin typeface="Consolas" panose="020B0609020204030204" pitchFamily="49" charset="0"/>
              </a:rPr>
              <a:t>&gt;(</a:t>
            </a:r>
            <a:r>
              <a:rPr lang="es-ES" dirty="0" err="1">
                <a:latin typeface="Consolas" panose="020B0609020204030204" pitchFamily="49" charset="0"/>
              </a:rPr>
              <a:t>string</a:t>
            </a:r>
            <a:r>
              <a:rPr lang="es-ES" dirty="0">
                <a:latin typeface="Consolas" panose="020B0609020204030204" pitchFamily="49" charset="0"/>
              </a:rPr>
              <a:t> </a:t>
            </a:r>
            <a:r>
              <a:rPr lang="es-ES" dirty="0" err="1">
                <a:latin typeface="Consolas" panose="020B0609020204030204" pitchFamily="49" charset="0"/>
              </a:rPr>
              <a:t>uri</a:t>
            </a:r>
            <a:r>
              <a:rPr lang="es-ES" dirty="0">
                <a:latin typeface="Consolas" panose="020B0609020204030204" pitchFamily="49" charset="0"/>
              </a:rPr>
              <a:t>)</a:t>
            </a:r>
          </a:p>
          <a:p>
            <a:r>
              <a:rPr lang="es-ES" dirty="0">
                <a:latin typeface="Consolas" panose="020B0609020204030204" pitchFamily="49" charset="0"/>
              </a:rPr>
              <a:t>        {</a:t>
            </a:r>
          </a:p>
          <a:p>
            <a:r>
              <a:rPr lang="es-ES" dirty="0">
                <a:latin typeface="Consolas" panose="020B0609020204030204" pitchFamily="49" charset="0"/>
              </a:rPr>
              <a:t>            </a:t>
            </a:r>
            <a:r>
              <a:rPr lang="es-ES" dirty="0" err="1">
                <a:latin typeface="Consolas" panose="020B0609020204030204" pitchFamily="49" charset="0"/>
              </a:rPr>
              <a:t>HttpClient</a:t>
            </a:r>
            <a:r>
              <a:rPr lang="es-ES" dirty="0">
                <a:latin typeface="Consolas" panose="020B0609020204030204" pitchFamily="49" charset="0"/>
              </a:rPr>
              <a:t> </a:t>
            </a:r>
            <a:r>
              <a:rPr lang="es-ES" dirty="0" err="1">
                <a:latin typeface="Consolas" panose="020B0609020204030204" pitchFamily="49" charset="0"/>
              </a:rPr>
              <a:t>httpClient</a:t>
            </a:r>
            <a:r>
              <a:rPr lang="es-ES" dirty="0">
                <a:latin typeface="Consolas" panose="020B0609020204030204" pitchFamily="49" charset="0"/>
              </a:rPr>
              <a:t> = </a:t>
            </a:r>
            <a:r>
              <a:rPr lang="es-ES" dirty="0" err="1">
                <a:latin typeface="Consolas" panose="020B0609020204030204" pitchFamily="49" charset="0"/>
              </a:rPr>
              <a:t>CreateHttpClient</a:t>
            </a:r>
            <a:r>
              <a:rPr lang="es-ES" dirty="0">
                <a:latin typeface="Consolas" panose="020B0609020204030204" pitchFamily="49" charset="0"/>
              </a:rPr>
              <a:t>();</a:t>
            </a:r>
          </a:p>
          <a:p>
            <a:r>
              <a:rPr lang="es-ES" dirty="0">
                <a:latin typeface="Consolas" panose="020B0609020204030204" pitchFamily="49" charset="0"/>
              </a:rPr>
              <a:t>            </a:t>
            </a:r>
            <a:r>
              <a:rPr lang="es-ES" dirty="0" err="1">
                <a:latin typeface="Consolas" panose="020B0609020204030204" pitchFamily="49" charset="0"/>
              </a:rPr>
              <a:t>HttpResponseMessage</a:t>
            </a:r>
            <a:r>
              <a:rPr lang="es-ES" dirty="0">
                <a:latin typeface="Consolas" panose="020B0609020204030204" pitchFamily="49" charset="0"/>
              </a:rPr>
              <a:t> response = </a:t>
            </a:r>
            <a:r>
              <a:rPr lang="es-ES" dirty="0" err="1">
                <a:latin typeface="Consolas" panose="020B0609020204030204" pitchFamily="49" charset="0"/>
              </a:rPr>
              <a:t>await</a:t>
            </a:r>
            <a:r>
              <a:rPr lang="es-ES" dirty="0">
                <a:latin typeface="Consolas" panose="020B0609020204030204" pitchFamily="49" charset="0"/>
              </a:rPr>
              <a:t> </a:t>
            </a:r>
            <a:r>
              <a:rPr lang="es-ES" dirty="0" err="1">
                <a:latin typeface="Consolas" panose="020B0609020204030204" pitchFamily="49" charset="0"/>
              </a:rPr>
              <a:t>httpClient.GetAsync</a:t>
            </a:r>
            <a:r>
              <a:rPr lang="es-ES" dirty="0">
                <a:latin typeface="Consolas" panose="020B0609020204030204" pitchFamily="49" charset="0"/>
              </a:rPr>
              <a:t>(</a:t>
            </a:r>
            <a:r>
              <a:rPr lang="es-ES" dirty="0" err="1">
                <a:latin typeface="Consolas" panose="020B0609020204030204" pitchFamily="49" charset="0"/>
              </a:rPr>
              <a:t>uri</a:t>
            </a:r>
            <a:r>
              <a:rPr lang="es-ES" dirty="0">
                <a:latin typeface="Consolas" panose="020B0609020204030204" pitchFamily="49" charset="0"/>
              </a:rPr>
              <a:t>);</a:t>
            </a:r>
          </a:p>
          <a:p>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await</a:t>
            </a:r>
            <a:r>
              <a:rPr lang="es-ES" dirty="0">
                <a:latin typeface="Consolas" panose="020B0609020204030204" pitchFamily="49" charset="0"/>
              </a:rPr>
              <a:t> </a:t>
            </a:r>
            <a:r>
              <a:rPr lang="es-ES" dirty="0" err="1">
                <a:latin typeface="Consolas" panose="020B0609020204030204" pitchFamily="49" charset="0"/>
              </a:rPr>
              <a:t>HandleResponse</a:t>
            </a:r>
            <a:r>
              <a:rPr lang="es-ES" dirty="0">
                <a:latin typeface="Consolas" panose="020B0609020204030204" pitchFamily="49" charset="0"/>
              </a:rPr>
              <a:t>(response);</a:t>
            </a:r>
          </a:p>
          <a:p>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string</a:t>
            </a:r>
            <a:r>
              <a:rPr lang="es-ES" dirty="0">
                <a:latin typeface="Consolas" panose="020B0609020204030204" pitchFamily="49" charset="0"/>
              </a:rPr>
              <a:t> </a:t>
            </a:r>
            <a:r>
              <a:rPr lang="es-ES" dirty="0" err="1">
                <a:latin typeface="Consolas" panose="020B0609020204030204" pitchFamily="49" charset="0"/>
              </a:rPr>
              <a:t>serialized</a:t>
            </a:r>
            <a:r>
              <a:rPr lang="es-ES" dirty="0">
                <a:latin typeface="Consolas" panose="020B0609020204030204" pitchFamily="49" charset="0"/>
              </a:rPr>
              <a:t> = </a:t>
            </a:r>
            <a:r>
              <a:rPr lang="es-ES" dirty="0" err="1">
                <a:latin typeface="Consolas" panose="020B0609020204030204" pitchFamily="49" charset="0"/>
              </a:rPr>
              <a:t>await</a:t>
            </a:r>
            <a:r>
              <a:rPr lang="es-ES" dirty="0">
                <a:latin typeface="Consolas" panose="020B0609020204030204" pitchFamily="49" charset="0"/>
              </a:rPr>
              <a:t> </a:t>
            </a:r>
            <a:r>
              <a:rPr lang="es-ES" dirty="0" err="1">
                <a:latin typeface="Consolas" panose="020B0609020204030204" pitchFamily="49" charset="0"/>
              </a:rPr>
              <a:t>response.Content.ReadAsStringAsync</a:t>
            </a:r>
            <a:r>
              <a:rPr lang="es-ES" dirty="0">
                <a:latin typeface="Consolas" panose="020B0609020204030204" pitchFamily="49" charset="0"/>
              </a:rPr>
              <a:t>();</a:t>
            </a:r>
          </a:p>
          <a:p>
            <a:r>
              <a:rPr lang="es-ES" dirty="0">
                <a:latin typeface="Consolas" panose="020B0609020204030204" pitchFamily="49" charset="0"/>
              </a:rPr>
              <a:t>            </a:t>
            </a:r>
            <a:r>
              <a:rPr lang="es-ES" dirty="0" err="1">
                <a:latin typeface="Consolas" panose="020B0609020204030204" pitchFamily="49" charset="0"/>
              </a:rPr>
              <a:t>TResult</a:t>
            </a:r>
            <a:r>
              <a:rPr lang="es-ES" dirty="0">
                <a:latin typeface="Consolas" panose="020B0609020204030204" pitchFamily="49" charset="0"/>
              </a:rPr>
              <a:t> </a:t>
            </a:r>
            <a:r>
              <a:rPr lang="es-ES" dirty="0" err="1">
                <a:latin typeface="Consolas" panose="020B0609020204030204" pitchFamily="49" charset="0"/>
              </a:rPr>
              <a:t>result</a:t>
            </a:r>
            <a:r>
              <a:rPr lang="es-ES" dirty="0">
                <a:latin typeface="Consolas" panose="020B0609020204030204" pitchFamily="49" charset="0"/>
              </a:rPr>
              <a:t> = </a:t>
            </a:r>
            <a:r>
              <a:rPr lang="es-ES" dirty="0" err="1">
                <a:latin typeface="Consolas" panose="020B0609020204030204" pitchFamily="49" charset="0"/>
              </a:rPr>
              <a:t>await</a:t>
            </a:r>
            <a:r>
              <a:rPr lang="es-ES" dirty="0">
                <a:latin typeface="Consolas" panose="020B0609020204030204" pitchFamily="49" charset="0"/>
              </a:rPr>
              <a:t> </a:t>
            </a:r>
            <a:r>
              <a:rPr lang="es-ES" dirty="0" err="1">
                <a:latin typeface="Consolas" panose="020B0609020204030204" pitchFamily="49" charset="0"/>
              </a:rPr>
              <a:t>Task.Run</a:t>
            </a:r>
            <a:r>
              <a:rPr lang="es-ES" dirty="0">
                <a:latin typeface="Consolas" panose="020B0609020204030204" pitchFamily="49" charset="0"/>
              </a:rPr>
              <a:t>(() =&gt; </a:t>
            </a:r>
            <a:r>
              <a:rPr lang="es-ES" dirty="0" err="1">
                <a:latin typeface="Consolas" panose="020B0609020204030204" pitchFamily="49" charset="0"/>
              </a:rPr>
              <a:t>JsonConvert.DeserializeObject</a:t>
            </a:r>
            <a:r>
              <a:rPr lang="es-ES" dirty="0">
                <a:latin typeface="Consolas" panose="020B0609020204030204" pitchFamily="49" charset="0"/>
              </a:rPr>
              <a:t>&lt;</a:t>
            </a:r>
            <a:r>
              <a:rPr lang="es-ES" dirty="0" err="1">
                <a:latin typeface="Consolas" panose="020B0609020204030204" pitchFamily="49" charset="0"/>
              </a:rPr>
              <a:t>TResult</a:t>
            </a:r>
            <a:r>
              <a:rPr lang="es-ES" dirty="0">
                <a:latin typeface="Consolas" panose="020B0609020204030204" pitchFamily="49" charset="0"/>
              </a:rPr>
              <a:t>&gt;(</a:t>
            </a:r>
            <a:r>
              <a:rPr lang="es-ES" dirty="0" err="1">
                <a:latin typeface="Consolas" panose="020B0609020204030204" pitchFamily="49" charset="0"/>
              </a:rPr>
              <a:t>serialized</a:t>
            </a:r>
            <a:r>
              <a:rPr lang="es-ES" dirty="0">
                <a:latin typeface="Consolas" panose="020B0609020204030204" pitchFamily="49" charset="0"/>
              </a:rPr>
              <a:t>, _</a:t>
            </a:r>
            <a:r>
              <a:rPr lang="es-ES" dirty="0" err="1">
                <a:latin typeface="Consolas" panose="020B0609020204030204" pitchFamily="49" charset="0"/>
              </a:rPr>
              <a:t>serializerSettings</a:t>
            </a:r>
            <a:r>
              <a:rPr lang="es-ES" dirty="0">
                <a:latin typeface="Consolas" panose="020B0609020204030204" pitchFamily="49" charset="0"/>
              </a:rPr>
              <a:t>));</a:t>
            </a:r>
          </a:p>
          <a:p>
            <a:endParaRPr lang="es-ES" dirty="0">
              <a:latin typeface="Consolas" panose="020B0609020204030204" pitchFamily="49" charset="0"/>
            </a:endParaRPr>
          </a:p>
          <a:p>
            <a:r>
              <a:rPr lang="es-ES" dirty="0">
                <a:latin typeface="Consolas" panose="020B0609020204030204" pitchFamily="49" charset="0"/>
              </a:rPr>
              <a:t>            </a:t>
            </a:r>
            <a:r>
              <a:rPr lang="es-ES" dirty="0" err="1">
                <a:latin typeface="Consolas" panose="020B0609020204030204" pitchFamily="49" charset="0"/>
              </a:rPr>
              <a:t>return</a:t>
            </a:r>
            <a:r>
              <a:rPr lang="es-ES" dirty="0">
                <a:latin typeface="Consolas" panose="020B0609020204030204" pitchFamily="49" charset="0"/>
              </a:rPr>
              <a:t> </a:t>
            </a:r>
            <a:r>
              <a:rPr lang="es-ES" dirty="0" err="1">
                <a:latin typeface="Consolas" panose="020B0609020204030204" pitchFamily="49" charset="0"/>
              </a:rPr>
              <a:t>result</a:t>
            </a:r>
            <a:r>
              <a:rPr lang="es-ES" dirty="0">
                <a:latin typeface="Consolas" panose="020B0609020204030204" pitchFamily="49" charset="0"/>
              </a:rPr>
              <a:t>;</a:t>
            </a:r>
          </a:p>
          <a:p>
            <a:r>
              <a:rPr lang="es-ES" dirty="0">
                <a:latin typeface="Consolas" panose="020B0609020204030204" pitchFamily="49" charset="0"/>
              </a:rPr>
              <a:t>}</a:t>
            </a:r>
          </a:p>
        </p:txBody>
      </p:sp>
    </p:spTree>
    <p:extLst>
      <p:ext uri="{BB962C8B-B14F-4D97-AF65-F5344CB8AC3E}">
        <p14:creationId xmlns:p14="http://schemas.microsoft.com/office/powerpoint/2010/main" val="954235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Continuamos: Servicio REST</a:t>
            </a:r>
          </a:p>
        </p:txBody>
      </p:sp>
      <p:sp>
        <p:nvSpPr>
          <p:cNvPr id="5" name="Marcador de texto 4"/>
          <p:cNvSpPr>
            <a:spLocks noGrp="1"/>
          </p:cNvSpPr>
          <p:nvPr>
            <p:ph type="subTitle" idx="1"/>
          </p:nvPr>
        </p:nvSpPr>
        <p:spPr/>
        <p:txBody>
          <a:bodyPr/>
          <a:lstStyle/>
          <a:p>
            <a:r>
              <a:rPr lang="es-ES" dirty="0"/>
              <a:t>Acceso a datos</a:t>
            </a:r>
          </a:p>
        </p:txBody>
      </p:sp>
    </p:spTree>
    <p:extLst>
      <p:ext uri="{BB962C8B-B14F-4D97-AF65-F5344CB8AC3E}">
        <p14:creationId xmlns:p14="http://schemas.microsoft.com/office/powerpoint/2010/main" val="473853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01931" y="217468"/>
            <a:ext cx="8741880" cy="674653"/>
          </a:xfrm>
        </p:spPr>
        <p:txBody>
          <a:bodyPr/>
          <a:lstStyle/>
          <a:p>
            <a:r>
              <a:rPr lang="en-US" dirty="0">
                <a:solidFill>
                  <a:schemeClr val="bg2"/>
                </a:solidFill>
                <a:latin typeface="Roboto Condensed" panose="020B0604020202020204" charset="0"/>
                <a:ea typeface="Roboto Condensed" panose="020B0604020202020204" charset="0"/>
              </a:rPr>
              <a:t>La </a:t>
            </a:r>
            <a:r>
              <a:rPr lang="en-US" dirty="0" err="1">
                <a:solidFill>
                  <a:schemeClr val="bg2"/>
                </a:solidFill>
                <a:latin typeface="Roboto Condensed" panose="020B0604020202020204" charset="0"/>
                <a:ea typeface="Roboto Condensed" panose="020B0604020202020204" charset="0"/>
              </a:rPr>
              <a:t>clase</a:t>
            </a:r>
            <a:r>
              <a:rPr lang="en-US" dirty="0">
                <a:solidFill>
                  <a:schemeClr val="bg2"/>
                </a:solidFill>
                <a:latin typeface="Roboto Condensed" panose="020B0604020202020204" charset="0"/>
                <a:ea typeface="Roboto Condensed" panose="020B0604020202020204" charset="0"/>
              </a:rPr>
              <a:t> </a:t>
            </a:r>
            <a:r>
              <a:rPr lang="en-US" dirty="0" err="1">
                <a:solidFill>
                  <a:schemeClr val="bg2"/>
                </a:solidFill>
                <a:latin typeface="Roboto Condensed" panose="020B0604020202020204" charset="0"/>
                <a:ea typeface="Roboto Condensed" panose="020B0604020202020204" charset="0"/>
              </a:rPr>
              <a:t>NavigationPage</a:t>
            </a:r>
            <a:endParaRPr lang="en-US" dirty="0">
              <a:solidFill>
                <a:schemeClr val="bg2"/>
              </a:solidFill>
              <a:latin typeface="Roboto Condensed" panose="020B0604020202020204" charset="0"/>
              <a:ea typeface="Roboto Condensed" panose="020B0604020202020204" charset="0"/>
            </a:endParaRPr>
          </a:p>
        </p:txBody>
      </p:sp>
      <p:sp>
        <p:nvSpPr>
          <p:cNvPr id="3" name="Title 1"/>
          <p:cNvSpPr txBox="1">
            <a:spLocks/>
          </p:cNvSpPr>
          <p:nvPr/>
        </p:nvSpPr>
        <p:spPr>
          <a:xfrm>
            <a:off x="201931" y="892121"/>
            <a:ext cx="8741880" cy="1092322"/>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La clase </a:t>
            </a:r>
            <a:r>
              <a:rPr lang="es-ES" sz="2100" dirty="0" err="1">
                <a:solidFill>
                  <a:schemeClr val="tx1"/>
                </a:solidFill>
                <a:latin typeface="+mn-lt"/>
              </a:rPr>
              <a:t>NavigationPage</a:t>
            </a:r>
            <a:r>
              <a:rPr lang="es-ES" sz="2100" dirty="0">
                <a:solidFill>
                  <a:schemeClr val="tx1"/>
                </a:solidFill>
                <a:latin typeface="+mn-lt"/>
              </a:rPr>
              <a:t> nos permite realizar una navegación jerárquica hacia delante y hacia atrás.</a:t>
            </a:r>
          </a:p>
          <a:p>
            <a:r>
              <a:rPr lang="es-ES" sz="2100" dirty="0">
                <a:solidFill>
                  <a:schemeClr val="tx1"/>
                </a:solidFill>
                <a:latin typeface="+mn-lt"/>
              </a:rPr>
              <a:t>Implementa una pila (LIFO) para gestionar la navegación.</a:t>
            </a:r>
          </a:p>
        </p:txBody>
      </p:sp>
      <p:pic>
        <p:nvPicPr>
          <p:cNvPr id="2050" name="Picture 2" descr="https://developer.xamarin.com/guides/xamarin-forms/user-interface/navigation/hierarchical/Images/mainp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391" y="1955049"/>
            <a:ext cx="3827217" cy="229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73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DDD355-EEC6-4FE1-8322-4DDA66ED62FF}"/>
              </a:ext>
            </a:extLst>
          </p:cNvPr>
          <p:cNvSpPr>
            <a:spLocks noGrp="1"/>
          </p:cNvSpPr>
          <p:nvPr>
            <p:ph type="title"/>
          </p:nvPr>
        </p:nvSpPr>
        <p:spPr/>
        <p:txBody>
          <a:bodyPr/>
          <a:lstStyle/>
          <a:p>
            <a:r>
              <a:rPr lang="es-ES" dirty="0"/>
              <a:t>La App</a:t>
            </a:r>
          </a:p>
        </p:txBody>
      </p:sp>
      <p:pic>
        <p:nvPicPr>
          <p:cNvPr id="4" name="Imagen 3">
            <a:extLst>
              <a:ext uri="{FF2B5EF4-FFF2-40B4-BE49-F238E27FC236}">
                <a16:creationId xmlns:a16="http://schemas.microsoft.com/office/drawing/2014/main" id="{DEB21808-4F8F-402B-8C23-F2CF7E1B0FF0}"/>
              </a:ext>
            </a:extLst>
          </p:cNvPr>
          <p:cNvPicPr>
            <a:picLocks noChangeAspect="1"/>
          </p:cNvPicPr>
          <p:nvPr/>
        </p:nvPicPr>
        <p:blipFill>
          <a:blip r:embed="rId2"/>
          <a:stretch>
            <a:fillRect/>
          </a:stretch>
        </p:blipFill>
        <p:spPr>
          <a:xfrm>
            <a:off x="457200" y="832977"/>
            <a:ext cx="3996863" cy="3143600"/>
          </a:xfrm>
          <a:prstGeom prst="rect">
            <a:avLst/>
          </a:prstGeom>
        </p:spPr>
      </p:pic>
      <p:pic>
        <p:nvPicPr>
          <p:cNvPr id="6" name="Imagen 5">
            <a:extLst>
              <a:ext uri="{FF2B5EF4-FFF2-40B4-BE49-F238E27FC236}">
                <a16:creationId xmlns:a16="http://schemas.microsoft.com/office/drawing/2014/main" id="{B64892B1-4F12-4934-8882-7B7E0FE8A011}"/>
              </a:ext>
            </a:extLst>
          </p:cNvPr>
          <p:cNvPicPr>
            <a:picLocks noChangeAspect="1"/>
          </p:cNvPicPr>
          <p:nvPr/>
        </p:nvPicPr>
        <p:blipFill>
          <a:blip r:embed="rId3"/>
          <a:stretch>
            <a:fillRect/>
          </a:stretch>
        </p:blipFill>
        <p:spPr>
          <a:xfrm>
            <a:off x="4638788" y="832976"/>
            <a:ext cx="4003689" cy="3143600"/>
          </a:xfrm>
          <a:prstGeom prst="rect">
            <a:avLst/>
          </a:prstGeom>
        </p:spPr>
      </p:pic>
    </p:spTree>
    <p:extLst>
      <p:ext uri="{BB962C8B-B14F-4D97-AF65-F5344CB8AC3E}">
        <p14:creationId xmlns:p14="http://schemas.microsoft.com/office/powerpoint/2010/main" val="3532343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01931" y="217468"/>
            <a:ext cx="8741880" cy="674653"/>
          </a:xfrm>
        </p:spPr>
        <p:txBody>
          <a:bodyPr/>
          <a:lstStyle/>
          <a:p>
            <a:r>
              <a:rPr lang="en-US" dirty="0" err="1">
                <a:solidFill>
                  <a:schemeClr val="tx1"/>
                </a:solidFill>
              </a:rPr>
              <a:t>Navegación</a:t>
            </a:r>
            <a:endParaRPr lang="en-US" dirty="0">
              <a:solidFill>
                <a:schemeClr val="tx1"/>
              </a:solidFill>
            </a:endParaRPr>
          </a:p>
        </p:txBody>
      </p:sp>
      <p:pic>
        <p:nvPicPr>
          <p:cNvPr id="1026" name="Picture 2" descr="https://developer.xamarin.com/guides/xamarin-forms/user-interface/navigation/hierarchical/Images/push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040" y="1705468"/>
            <a:ext cx="4043363" cy="821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eveloper.xamarin.com/guides/xamarin-forms/user-interface/navigation/hierarchical/Images/popp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9040" y="3265682"/>
            <a:ext cx="4043363" cy="8001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01931" y="892121"/>
            <a:ext cx="8741880" cy="712943"/>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Para pasar de una página a otra, la app añadirá (</a:t>
            </a:r>
            <a:r>
              <a:rPr lang="es-ES" sz="2100" dirty="0" err="1">
                <a:solidFill>
                  <a:schemeClr val="tx1"/>
                </a:solidFill>
                <a:latin typeface="+mn-lt"/>
              </a:rPr>
              <a:t>push</a:t>
            </a:r>
            <a:r>
              <a:rPr lang="es-ES" sz="2100" dirty="0">
                <a:solidFill>
                  <a:schemeClr val="tx1"/>
                </a:solidFill>
                <a:latin typeface="+mn-lt"/>
              </a:rPr>
              <a:t>) una nueva página en la pila de navegación, pasando a ser la página activa:</a:t>
            </a:r>
          </a:p>
        </p:txBody>
      </p:sp>
      <p:sp>
        <p:nvSpPr>
          <p:cNvPr id="6" name="Title 1"/>
          <p:cNvSpPr txBox="1">
            <a:spLocks/>
          </p:cNvSpPr>
          <p:nvPr/>
        </p:nvSpPr>
        <p:spPr>
          <a:xfrm>
            <a:off x="201931" y="2522846"/>
            <a:ext cx="8741880" cy="712943"/>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Para volver a la página anterior, la aplicación quitará (pop) la página actual de la pila de navegación convirtiéndose la nueva página en la activa.</a:t>
            </a:r>
          </a:p>
        </p:txBody>
      </p:sp>
    </p:spTree>
    <p:extLst>
      <p:ext uri="{BB962C8B-B14F-4D97-AF65-F5344CB8AC3E}">
        <p14:creationId xmlns:p14="http://schemas.microsoft.com/office/powerpoint/2010/main" val="2506268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01931" y="217468"/>
            <a:ext cx="8741880" cy="674653"/>
          </a:xfrm>
        </p:spPr>
        <p:txBody>
          <a:bodyPr/>
          <a:lstStyle/>
          <a:p>
            <a:r>
              <a:rPr lang="en-US" dirty="0" err="1">
                <a:solidFill>
                  <a:schemeClr val="tx1"/>
                </a:solidFill>
              </a:rPr>
              <a:t>Navegar</a:t>
            </a:r>
            <a:r>
              <a:rPr lang="en-US" dirty="0">
                <a:solidFill>
                  <a:schemeClr val="tx1"/>
                </a:solidFill>
              </a:rPr>
              <a:t> </a:t>
            </a:r>
            <a:r>
              <a:rPr lang="en-US" dirty="0" err="1">
                <a:solidFill>
                  <a:schemeClr val="tx1"/>
                </a:solidFill>
              </a:rPr>
              <a:t>hacia</a:t>
            </a:r>
            <a:r>
              <a:rPr lang="en-US" dirty="0">
                <a:solidFill>
                  <a:schemeClr val="tx1"/>
                </a:solidFill>
              </a:rPr>
              <a:t> </a:t>
            </a:r>
            <a:r>
              <a:rPr lang="en-US" dirty="0" err="1">
                <a:solidFill>
                  <a:schemeClr val="tx1"/>
                </a:solidFill>
              </a:rPr>
              <a:t>delante</a:t>
            </a:r>
            <a:endParaRPr lang="en-US" dirty="0">
              <a:solidFill>
                <a:schemeClr val="tx1"/>
              </a:solidFill>
            </a:endParaRPr>
          </a:p>
        </p:txBody>
      </p:sp>
      <p:sp>
        <p:nvSpPr>
          <p:cNvPr id="2" name="Rectangle 1"/>
          <p:cNvSpPr>
            <a:spLocks noChangeArrowheads="1"/>
          </p:cNvSpPr>
          <p:nvPr/>
        </p:nvSpPr>
        <p:spPr bwMode="auto">
          <a:xfrm>
            <a:off x="304071" y="1933467"/>
            <a:ext cx="5330626"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s-ES" altLang="es-ES" sz="1800" dirty="0" err="1">
                <a:solidFill>
                  <a:schemeClr val="tx1"/>
                </a:solidFill>
                <a:latin typeface="Consolas" panose="020B0609020204030204" pitchFamily="49" charset="0"/>
              </a:rPr>
              <a:t>await</a:t>
            </a:r>
            <a:r>
              <a:rPr lang="es-ES" altLang="es-ES" sz="1800" dirty="0">
                <a:solidFill>
                  <a:schemeClr val="tx1"/>
                </a:solidFill>
                <a:latin typeface="Consolas" panose="020B0609020204030204" pitchFamily="49" charset="0"/>
              </a:rPr>
              <a:t> </a:t>
            </a:r>
            <a:r>
              <a:rPr lang="es-ES" altLang="es-ES" sz="1800" dirty="0" err="1">
                <a:solidFill>
                  <a:schemeClr val="tx1"/>
                </a:solidFill>
                <a:latin typeface="Consolas" panose="020B0609020204030204" pitchFamily="49" charset="0"/>
              </a:rPr>
              <a:t>Navigation.PushAsync</a:t>
            </a:r>
            <a:r>
              <a:rPr lang="es-ES" altLang="es-ES" sz="1800" dirty="0">
                <a:solidFill>
                  <a:schemeClr val="tx1"/>
                </a:solidFill>
                <a:latin typeface="Consolas" panose="020B0609020204030204" pitchFamily="49" charset="0"/>
              </a:rPr>
              <a:t> (new Page()); </a:t>
            </a:r>
          </a:p>
        </p:txBody>
      </p:sp>
      <p:sp>
        <p:nvSpPr>
          <p:cNvPr id="4" name="Title 1"/>
          <p:cNvSpPr txBox="1">
            <a:spLocks/>
          </p:cNvSpPr>
          <p:nvPr/>
        </p:nvSpPr>
        <p:spPr>
          <a:xfrm>
            <a:off x="201931" y="892121"/>
            <a:ext cx="8741880" cy="712943"/>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Para navegar a una nueva página, utilizamos el método </a:t>
            </a:r>
            <a:r>
              <a:rPr lang="es-ES" sz="2100" b="1" dirty="0" err="1">
                <a:solidFill>
                  <a:schemeClr val="tx1"/>
                </a:solidFill>
                <a:latin typeface="+mn-lt"/>
              </a:rPr>
              <a:t>PushAsync</a:t>
            </a:r>
            <a:r>
              <a:rPr lang="es-ES" sz="2100" dirty="0">
                <a:solidFill>
                  <a:schemeClr val="tx1"/>
                </a:solidFill>
                <a:latin typeface="+mn-lt"/>
              </a:rPr>
              <a:t> disponible en la propiedad </a:t>
            </a:r>
            <a:r>
              <a:rPr lang="es-ES" sz="2100" dirty="0" err="1">
                <a:solidFill>
                  <a:schemeClr val="tx1"/>
                </a:solidFill>
                <a:latin typeface="+mn-lt"/>
              </a:rPr>
              <a:t>Navigation</a:t>
            </a:r>
            <a:r>
              <a:rPr lang="es-ES" sz="2100" dirty="0">
                <a:solidFill>
                  <a:schemeClr val="tx1"/>
                </a:solidFill>
                <a:latin typeface="+mn-lt"/>
              </a:rPr>
              <a:t> de la página actual:</a:t>
            </a:r>
          </a:p>
        </p:txBody>
      </p:sp>
      <p:sp>
        <p:nvSpPr>
          <p:cNvPr id="5" name="Title 1"/>
          <p:cNvSpPr txBox="1">
            <a:spLocks/>
          </p:cNvSpPr>
          <p:nvPr/>
        </p:nvSpPr>
        <p:spPr>
          <a:xfrm>
            <a:off x="201931" y="2608120"/>
            <a:ext cx="8741880" cy="1331582"/>
          </a:xfrm>
          <a:prstGeom prst="rect">
            <a:avLst/>
          </a:prstGeom>
        </p:spPr>
        <p:txBody>
          <a:bodyPr vert="horz" wrap="square" lIns="102870" tIns="82296" rIns="102870" bIns="82296" rtlCol="0" anchor="t" anchorCtr="0">
            <a:noAutofit/>
          </a:bodyPr>
          <a:lstStyle>
            <a:lvl1pPr algn="l" defTabSz="914367" rtl="0" eaLnBrk="1" latinLnBrk="0" hangingPunct="1">
              <a:lnSpc>
                <a:spcPct val="90000"/>
              </a:lnSpc>
              <a:spcBef>
                <a:spcPct val="0"/>
              </a:spcBef>
              <a:buNone/>
              <a:defRPr lang="en-US" sz="4705" b="0" kern="1200" cap="none" spc="0" baseline="0" dirty="0">
                <a:ln>
                  <a:noFill/>
                </a:ln>
                <a:solidFill>
                  <a:schemeClr val="accent5"/>
                </a:solidFill>
                <a:effectLst/>
                <a:latin typeface="+mj-lt"/>
                <a:ea typeface="+mn-ea"/>
                <a:cs typeface="Segoe UI" pitchFamily="34" charset="0"/>
              </a:defRPr>
            </a:lvl1pPr>
          </a:lstStyle>
          <a:p>
            <a:r>
              <a:rPr lang="es-ES" sz="2100" dirty="0">
                <a:solidFill>
                  <a:schemeClr val="tx1"/>
                </a:solidFill>
                <a:latin typeface="+mn-lt"/>
              </a:rPr>
              <a:t>Cuando el método </a:t>
            </a:r>
            <a:r>
              <a:rPr lang="es-ES" sz="2100" i="1" dirty="0" err="1">
                <a:solidFill>
                  <a:schemeClr val="tx1"/>
                </a:solidFill>
                <a:latin typeface="+mn-lt"/>
              </a:rPr>
              <a:t>PushAsync</a:t>
            </a:r>
            <a:r>
              <a:rPr lang="es-ES" sz="2100" dirty="0">
                <a:solidFill>
                  <a:schemeClr val="tx1"/>
                </a:solidFill>
                <a:latin typeface="+mn-lt"/>
              </a:rPr>
              <a:t> se ha lanzado:</a:t>
            </a:r>
          </a:p>
          <a:p>
            <a:pPr marL="342900" indent="-342900">
              <a:buFont typeface="Arial" panose="020B0604020202020204" pitchFamily="34" charset="0"/>
              <a:buChar char="•"/>
            </a:pPr>
            <a:r>
              <a:rPr lang="es-ES" sz="2100" dirty="0">
                <a:solidFill>
                  <a:schemeClr val="tx1"/>
                </a:solidFill>
                <a:latin typeface="+mn-lt"/>
              </a:rPr>
              <a:t>La página que lanza el método llama al método </a:t>
            </a:r>
            <a:r>
              <a:rPr lang="es-ES" sz="2100" b="1" dirty="0" err="1">
                <a:solidFill>
                  <a:schemeClr val="tx1"/>
                </a:solidFill>
                <a:latin typeface="+mn-lt"/>
              </a:rPr>
              <a:t>OnDisappearing</a:t>
            </a:r>
            <a:r>
              <a:rPr lang="es-ES" sz="2100" dirty="0">
                <a:solidFill>
                  <a:schemeClr val="tx1"/>
                </a:solidFill>
                <a:latin typeface="+mn-lt"/>
              </a:rPr>
              <a:t>.</a:t>
            </a:r>
          </a:p>
          <a:p>
            <a:pPr marL="342900" indent="-342900">
              <a:buFont typeface="Arial" panose="020B0604020202020204" pitchFamily="34" charset="0"/>
              <a:buChar char="•"/>
            </a:pPr>
            <a:r>
              <a:rPr lang="es-ES" sz="2100" dirty="0">
                <a:solidFill>
                  <a:schemeClr val="tx1"/>
                </a:solidFill>
                <a:latin typeface="+mn-lt"/>
              </a:rPr>
              <a:t>La página a la que se navega, lanza el método </a:t>
            </a:r>
            <a:r>
              <a:rPr lang="es-ES" sz="2100" b="1" dirty="0" err="1">
                <a:solidFill>
                  <a:schemeClr val="tx1"/>
                </a:solidFill>
                <a:latin typeface="+mn-lt"/>
              </a:rPr>
              <a:t>OnAppearing</a:t>
            </a:r>
            <a:r>
              <a:rPr lang="es-ES" sz="2100" dirty="0">
                <a:solidFill>
                  <a:schemeClr val="tx1"/>
                </a:solidFill>
                <a:latin typeface="+mn-lt"/>
              </a:rPr>
              <a:t>.</a:t>
            </a:r>
          </a:p>
        </p:txBody>
      </p:sp>
    </p:spTree>
    <p:extLst>
      <p:ext uri="{BB962C8B-B14F-4D97-AF65-F5344CB8AC3E}">
        <p14:creationId xmlns:p14="http://schemas.microsoft.com/office/powerpoint/2010/main" val="3792710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Detalles de una película</a:t>
            </a:r>
          </a:p>
        </p:txBody>
      </p:sp>
      <p:sp>
        <p:nvSpPr>
          <p:cNvPr id="5" name="Marcador de texto 4"/>
          <p:cNvSpPr>
            <a:spLocks noGrp="1"/>
          </p:cNvSpPr>
          <p:nvPr>
            <p:ph type="subTitle" idx="1"/>
          </p:nvPr>
        </p:nvSpPr>
        <p:spPr/>
        <p:txBody>
          <a:bodyPr/>
          <a:lstStyle/>
          <a:p>
            <a:r>
              <a:rPr lang="es-ES" dirty="0"/>
              <a:t>Navegación entre páginas</a:t>
            </a:r>
          </a:p>
        </p:txBody>
      </p:sp>
    </p:spTree>
    <p:extLst>
      <p:ext uri="{BB962C8B-B14F-4D97-AF65-F5344CB8AC3E}">
        <p14:creationId xmlns:p14="http://schemas.microsoft.com/office/powerpoint/2010/main" val="1827144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685800" y="1278542"/>
            <a:ext cx="7772400" cy="1159800"/>
          </a:xfrm>
          <a:prstGeom prst="rect">
            <a:avLst/>
          </a:prstGeom>
        </p:spPr>
        <p:txBody>
          <a:bodyPr wrap="square" lIns="91425" tIns="91425" rIns="91425" bIns="91425" anchor="b" anchorCtr="0">
            <a:noAutofit/>
          </a:bodyPr>
          <a:lstStyle/>
          <a:p>
            <a:pPr lvl="0">
              <a:spcBef>
                <a:spcPts val="0"/>
              </a:spcBef>
              <a:buNone/>
            </a:pPr>
            <a:r>
              <a:rPr lang="es-ES" sz="6000" dirty="0"/>
              <a:t>Aplicación completa</a:t>
            </a:r>
            <a:endParaRPr lang="es" sz="6000" dirty="0"/>
          </a:p>
        </p:txBody>
      </p:sp>
      <p:sp>
        <p:nvSpPr>
          <p:cNvPr id="64" name="Shape 64"/>
          <p:cNvSpPr txBox="1">
            <a:spLocks noGrp="1"/>
          </p:cNvSpPr>
          <p:nvPr>
            <p:ph type="subTitle" idx="1"/>
          </p:nvPr>
        </p:nvSpPr>
        <p:spPr>
          <a:xfrm>
            <a:off x="685800" y="2306653"/>
            <a:ext cx="7772400" cy="784800"/>
          </a:xfrm>
          <a:prstGeom prst="rect">
            <a:avLst/>
          </a:prstGeom>
        </p:spPr>
        <p:txBody>
          <a:bodyPr wrap="square" lIns="91425" tIns="91425" rIns="91425" bIns="91425" anchor="t" anchorCtr="0">
            <a:noAutofit/>
          </a:bodyPr>
          <a:lstStyle/>
          <a:p>
            <a:pPr lvl="0">
              <a:spcBef>
                <a:spcPts val="0"/>
              </a:spcBef>
              <a:buNone/>
            </a:pPr>
            <a:r>
              <a:rPr lang="es" dirty="0"/>
              <a:t>Repasamos conceptos y conocemos algunos nuevos!</a:t>
            </a:r>
          </a:p>
        </p:txBody>
      </p:sp>
    </p:spTree>
    <p:extLst>
      <p:ext uri="{BB962C8B-B14F-4D97-AF65-F5344CB8AC3E}">
        <p14:creationId xmlns:p14="http://schemas.microsoft.com/office/powerpoint/2010/main" val="2864183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685800" y="1278542"/>
            <a:ext cx="7772400" cy="1159800"/>
          </a:xfrm>
          <a:prstGeom prst="rect">
            <a:avLst/>
          </a:prstGeom>
        </p:spPr>
        <p:txBody>
          <a:bodyPr wrap="square" lIns="91425" tIns="91425" rIns="91425" bIns="91425" anchor="b" anchorCtr="0">
            <a:noAutofit/>
          </a:bodyPr>
          <a:lstStyle/>
          <a:p>
            <a:pPr lvl="0">
              <a:spcBef>
                <a:spcPts val="0"/>
              </a:spcBef>
              <a:buNone/>
            </a:pPr>
            <a:r>
              <a:rPr lang="es-ES" sz="8800" dirty="0"/>
              <a:t>P&amp;R</a:t>
            </a:r>
            <a:endParaRPr lang="es" sz="8800" dirty="0"/>
          </a:p>
        </p:txBody>
      </p:sp>
      <p:sp>
        <p:nvSpPr>
          <p:cNvPr id="64" name="Shape 64"/>
          <p:cNvSpPr txBox="1">
            <a:spLocks noGrp="1"/>
          </p:cNvSpPr>
          <p:nvPr>
            <p:ph type="subTitle" idx="1"/>
          </p:nvPr>
        </p:nvSpPr>
        <p:spPr>
          <a:xfrm>
            <a:off x="685800" y="2306653"/>
            <a:ext cx="7772400" cy="784800"/>
          </a:xfrm>
          <a:prstGeom prst="rect">
            <a:avLst/>
          </a:prstGeom>
        </p:spPr>
        <p:txBody>
          <a:bodyPr wrap="square" lIns="91425" tIns="91425" rIns="91425" bIns="91425" anchor="t" anchorCtr="0">
            <a:noAutofit/>
          </a:bodyPr>
          <a:lstStyle/>
          <a:p>
            <a:pPr lvl="0">
              <a:spcBef>
                <a:spcPts val="0"/>
              </a:spcBef>
              <a:buNone/>
            </a:pPr>
            <a:r>
              <a:rPr lang="es" dirty="0"/>
              <a:t>¿</a:t>
            </a:r>
            <a:r>
              <a:rPr lang="es-ES" dirty="0"/>
              <a:t>Preguntas?</a:t>
            </a:r>
            <a:endParaRPr lang="e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t>Gracias a todos!</a:t>
            </a:r>
          </a:p>
        </p:txBody>
      </p:sp>
      <p:sp>
        <p:nvSpPr>
          <p:cNvPr id="3" name="Text Placeholder 2"/>
          <p:cNvSpPr>
            <a:spLocks noGrp="1"/>
          </p:cNvSpPr>
          <p:nvPr>
            <p:ph type="subTitle" idx="1"/>
          </p:nvPr>
        </p:nvSpPr>
        <p:spPr/>
        <p:txBody>
          <a:bodyPr/>
          <a:lstStyle/>
          <a:p>
            <a:r>
              <a:rPr lang="es-ES" dirty="0"/>
              <a:t>Hasta la próxima!</a:t>
            </a:r>
          </a:p>
        </p:txBody>
      </p:sp>
    </p:spTree>
    <p:extLst>
      <p:ext uri="{BB962C8B-B14F-4D97-AF65-F5344CB8AC3E}">
        <p14:creationId xmlns:p14="http://schemas.microsoft.com/office/powerpoint/2010/main" val="2544752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391" y="1418068"/>
            <a:ext cx="5265218" cy="3016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76286" y="1050188"/>
            <a:ext cx="8228433" cy="895223"/>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783" y="836428"/>
            <a:ext cx="8228433" cy="3168502"/>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4800" spc="-300" dirty="0">
                <a:solidFill>
                  <a:schemeClr val="accent2">
                    <a:lumMod val="75000"/>
                  </a:schemeClr>
                </a:solidFill>
              </a:rPr>
              <a:t>Por si alguien, no tiene material:</a:t>
            </a:r>
          </a:p>
          <a:p>
            <a:pPr algn="ctr"/>
            <a:r>
              <a:rPr lang="es-ES" sz="6000" dirty="0"/>
              <a:t>https://goo.gl/EJSCX7</a:t>
            </a:r>
            <a:endParaRPr lang="es-ES_tradnl" sz="5882" spc="-300" dirty="0">
              <a:solidFill>
                <a:schemeClr val="accent2">
                  <a:lumMod val="75000"/>
                </a:schemeClr>
              </a:solidFill>
            </a:endParaRPr>
          </a:p>
          <a:p>
            <a:pPr algn="ctr"/>
            <a:endParaRPr lang="es-ES_tradnl" sz="5882" spc="-300" dirty="0">
              <a:solidFill>
                <a:schemeClr val="accent2">
                  <a:lumMod val="75000"/>
                </a:schemeClr>
              </a:solidFill>
            </a:endParaRPr>
          </a:p>
        </p:txBody>
      </p:sp>
    </p:spTree>
    <p:extLst>
      <p:ext uri="{BB962C8B-B14F-4D97-AF65-F5344CB8AC3E}">
        <p14:creationId xmlns:p14="http://schemas.microsoft.com/office/powerpoint/2010/main" val="7231789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783" y="1364639"/>
            <a:ext cx="8228433" cy="1740068"/>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Primero, repasemos conceptos básicos</a:t>
            </a:r>
          </a:p>
        </p:txBody>
      </p:sp>
    </p:spTree>
    <p:extLst>
      <p:ext uri="{BB962C8B-B14F-4D97-AF65-F5344CB8AC3E}">
        <p14:creationId xmlns:p14="http://schemas.microsoft.com/office/powerpoint/2010/main" val="39319251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784" y="372885"/>
            <a:ext cx="8228433" cy="857129"/>
          </a:xfrm>
        </p:spPr>
        <p:txBody>
          <a:bodyPr/>
          <a:lstStyle/>
          <a:p>
            <a:pPr algn="ctr"/>
            <a:r>
              <a:rPr lang="en-US" sz="2400" dirty="0"/>
              <a:t>Xamarin – </a:t>
            </a:r>
            <a:r>
              <a:rPr lang="en-US" sz="2400" dirty="0" err="1"/>
              <a:t>Solución</a:t>
            </a:r>
            <a:r>
              <a:rPr lang="en-US" sz="2400" dirty="0"/>
              <a:t> </a:t>
            </a:r>
            <a:r>
              <a:rPr lang="en-US" sz="2400" dirty="0" err="1"/>
              <a:t>completa</a:t>
            </a:r>
            <a:r>
              <a:rPr lang="en-US" sz="2400" dirty="0"/>
              <a:t> para el Desarrollo </a:t>
            </a:r>
            <a:r>
              <a:rPr lang="en-US" sz="2400" dirty="0" err="1"/>
              <a:t>móvil</a:t>
            </a:r>
            <a:endParaRPr lang="en-US" sz="24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1568706" y="2245384"/>
            <a:ext cx="13714055" cy="171426"/>
          </a:xfrm>
          <a:prstGeom prst="rect">
            <a:avLst/>
          </a:prstGeom>
        </p:spPr>
      </p:pic>
      <p:pic>
        <p:nvPicPr>
          <p:cNvPr id="7" name="Picture 6"/>
          <p:cNvPicPr>
            <a:picLocks noChangeAspect="1"/>
          </p:cNvPicPr>
          <p:nvPr/>
        </p:nvPicPr>
        <p:blipFill>
          <a:blip r:embed="rId4"/>
          <a:stretch>
            <a:fillRect/>
          </a:stretch>
        </p:blipFill>
        <p:spPr>
          <a:xfrm>
            <a:off x="1722198" y="1737699"/>
            <a:ext cx="1940910" cy="1976317"/>
          </a:xfrm>
          <a:prstGeom prst="rect">
            <a:avLst/>
          </a:prstGeom>
        </p:spPr>
      </p:pic>
      <p:pic>
        <p:nvPicPr>
          <p:cNvPr id="8" name="Picture 7"/>
          <p:cNvPicPr>
            <a:picLocks noChangeAspect="1"/>
          </p:cNvPicPr>
          <p:nvPr/>
        </p:nvPicPr>
        <p:blipFill>
          <a:blip r:embed="rId5"/>
          <a:stretch>
            <a:fillRect/>
          </a:stretch>
        </p:blipFill>
        <p:spPr>
          <a:xfrm>
            <a:off x="3606427" y="1737699"/>
            <a:ext cx="1937692" cy="1976317"/>
          </a:xfrm>
          <a:prstGeom prst="rect">
            <a:avLst/>
          </a:prstGeom>
        </p:spPr>
      </p:pic>
      <p:pic>
        <p:nvPicPr>
          <p:cNvPr id="9" name="Picture 8"/>
          <p:cNvPicPr>
            <a:picLocks noChangeAspect="1"/>
          </p:cNvPicPr>
          <p:nvPr/>
        </p:nvPicPr>
        <p:blipFill>
          <a:blip r:embed="rId6"/>
          <a:stretch>
            <a:fillRect/>
          </a:stretch>
        </p:blipFill>
        <p:spPr>
          <a:xfrm>
            <a:off x="-162032" y="1737699"/>
            <a:ext cx="1940910" cy="1976317"/>
          </a:xfrm>
          <a:prstGeom prst="rect">
            <a:avLst/>
          </a:prstGeom>
        </p:spPr>
      </p:pic>
      <p:pic>
        <p:nvPicPr>
          <p:cNvPr id="10" name="Picture 9"/>
          <p:cNvPicPr>
            <a:picLocks noChangeAspect="1"/>
          </p:cNvPicPr>
          <p:nvPr/>
        </p:nvPicPr>
        <p:blipFill>
          <a:blip r:embed="rId7"/>
          <a:stretch>
            <a:fillRect/>
          </a:stretch>
        </p:blipFill>
        <p:spPr>
          <a:xfrm>
            <a:off x="7371671" y="1737699"/>
            <a:ext cx="1940910" cy="1976317"/>
          </a:xfrm>
          <a:prstGeom prst="rect">
            <a:avLst/>
          </a:prstGeom>
        </p:spPr>
      </p:pic>
      <p:pic>
        <p:nvPicPr>
          <p:cNvPr id="11" name="Picture 10"/>
          <p:cNvPicPr>
            <a:picLocks noChangeAspect="1"/>
          </p:cNvPicPr>
          <p:nvPr/>
        </p:nvPicPr>
        <p:blipFill>
          <a:blip r:embed="rId8"/>
          <a:stretch>
            <a:fillRect/>
          </a:stretch>
        </p:blipFill>
        <p:spPr>
          <a:xfrm>
            <a:off x="5487440" y="1737699"/>
            <a:ext cx="1940910" cy="1976317"/>
          </a:xfrm>
          <a:prstGeom prst="rect">
            <a:avLst/>
          </a:prstGeom>
        </p:spPr>
      </p:pic>
      <p:sp>
        <p:nvSpPr>
          <p:cNvPr id="12" name="Rectangle 11"/>
          <p:cNvSpPr/>
          <p:nvPr/>
        </p:nvSpPr>
        <p:spPr bwMode="auto">
          <a:xfrm>
            <a:off x="1" y="2924495"/>
            <a:ext cx="9144000" cy="1114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0138" y="3170141"/>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Develop</a:t>
            </a:r>
          </a:p>
        </p:txBody>
      </p:sp>
      <p:sp>
        <p:nvSpPr>
          <p:cNvPr id="14" name="TextBox 13"/>
          <p:cNvSpPr txBox="1"/>
          <p:nvPr/>
        </p:nvSpPr>
        <p:spPr>
          <a:xfrm>
            <a:off x="1944368"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Testear</a:t>
            </a:r>
            <a:endParaRPr lang="en-US" dirty="0">
              <a:gradFill>
                <a:gsLst>
                  <a:gs pos="2917">
                    <a:schemeClr val="tx1"/>
                  </a:gs>
                  <a:gs pos="30000">
                    <a:schemeClr val="tx1"/>
                  </a:gs>
                </a:gsLst>
                <a:lin ang="5400000" scaled="0"/>
              </a:gradFill>
            </a:endParaRPr>
          </a:p>
        </p:txBody>
      </p:sp>
      <p:sp>
        <p:nvSpPr>
          <p:cNvPr id="15" name="TextBox 14"/>
          <p:cNvSpPr txBox="1"/>
          <p:nvPr/>
        </p:nvSpPr>
        <p:spPr>
          <a:xfrm>
            <a:off x="3825829"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Build</a:t>
            </a:r>
          </a:p>
        </p:txBody>
      </p:sp>
      <p:sp>
        <p:nvSpPr>
          <p:cNvPr id="16" name="TextBox 15"/>
          <p:cNvSpPr txBox="1"/>
          <p:nvPr/>
        </p:nvSpPr>
        <p:spPr>
          <a:xfrm>
            <a:off x="5712752" y="3243184"/>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Distribuir</a:t>
            </a:r>
            <a:endParaRPr lang="en-US" dirty="0">
              <a:gradFill>
                <a:gsLst>
                  <a:gs pos="2917">
                    <a:schemeClr val="tx1"/>
                  </a:gs>
                  <a:gs pos="30000">
                    <a:schemeClr val="tx1"/>
                  </a:gs>
                </a:gsLst>
                <a:lin ang="5400000" scaled="0"/>
              </a:gradFill>
            </a:endParaRPr>
          </a:p>
        </p:txBody>
      </p:sp>
      <p:sp>
        <p:nvSpPr>
          <p:cNvPr id="17" name="TextBox 16"/>
          <p:cNvSpPr txBox="1"/>
          <p:nvPr/>
        </p:nvSpPr>
        <p:spPr>
          <a:xfrm>
            <a:off x="7596983" y="3223027"/>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Monitorear</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538852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3" name="Rectangle 32"/>
          <p:cNvSpPr/>
          <p:nvPr/>
        </p:nvSpPr>
        <p:spPr bwMode="auto">
          <a:xfrm>
            <a:off x="5386368" y="1533033"/>
            <a:ext cx="1588015"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378140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3786014" y="1533033"/>
            <a:ext cx="1581249"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169620"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177641" y="1533033"/>
            <a:ext cx="1584599"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2551" y="217803"/>
            <a:ext cx="8740640" cy="674558"/>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177641" y="1587384"/>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iOS</a:t>
            </a:r>
          </a:p>
        </p:txBody>
      </p:sp>
      <p:sp>
        <p:nvSpPr>
          <p:cNvPr id="22" name="TextBox 21"/>
          <p:cNvSpPr txBox="1"/>
          <p:nvPr/>
        </p:nvSpPr>
        <p:spPr>
          <a:xfrm>
            <a:off x="5394388"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Windows</a:t>
            </a:r>
          </a:p>
        </p:txBody>
      </p:sp>
      <p:sp>
        <p:nvSpPr>
          <p:cNvPr id="23" name="TextBox 22"/>
          <p:cNvSpPr txBox="1"/>
          <p:nvPr/>
        </p:nvSpPr>
        <p:spPr>
          <a:xfrm>
            <a:off x="3786013"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Android</a:t>
            </a:r>
          </a:p>
        </p:txBody>
      </p:sp>
      <p:sp>
        <p:nvSpPr>
          <p:cNvPr id="24" name="TextBox 23"/>
          <p:cNvSpPr txBox="1"/>
          <p:nvPr/>
        </p:nvSpPr>
        <p:spPr>
          <a:xfrm>
            <a:off x="2179801"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Objective-C</a:t>
            </a:r>
          </a:p>
          <a:p>
            <a:pPr algn="ctr" defTabSz="685462" fontAlgn="base">
              <a:spcBef>
                <a:spcPct val="0"/>
              </a:spcBef>
              <a:spcAft>
                <a:spcPct val="0"/>
              </a:spcAft>
            </a:pPr>
            <a:r>
              <a:rPr lang="en-US" sz="1471" dirty="0">
                <a:solidFill>
                  <a:schemeClr val="bg1"/>
                </a:solidFill>
                <a:latin typeface="+mj-lt"/>
              </a:rPr>
              <a:t>Xcode</a:t>
            </a:r>
          </a:p>
        </p:txBody>
      </p:sp>
      <p:sp>
        <p:nvSpPr>
          <p:cNvPr id="25" name="TextBox 24"/>
          <p:cNvSpPr txBox="1"/>
          <p:nvPr/>
        </p:nvSpPr>
        <p:spPr>
          <a:xfrm>
            <a:off x="5396549"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C#</a:t>
            </a:r>
          </a:p>
          <a:p>
            <a:pPr algn="ctr" defTabSz="685462" fontAlgn="base">
              <a:spcBef>
                <a:spcPct val="0"/>
              </a:spcBef>
              <a:spcAft>
                <a:spcPct val="0"/>
              </a:spcAft>
            </a:pPr>
            <a:r>
              <a:rPr lang="en-US" sz="1471" dirty="0">
                <a:solidFill>
                  <a:schemeClr val="bg1"/>
                </a:solidFill>
                <a:latin typeface="+mj-lt"/>
              </a:rPr>
              <a:t>Visual Studio</a:t>
            </a:r>
          </a:p>
        </p:txBody>
      </p:sp>
      <p:sp>
        <p:nvSpPr>
          <p:cNvPr id="26" name="TextBox 25"/>
          <p:cNvSpPr txBox="1"/>
          <p:nvPr/>
        </p:nvSpPr>
        <p:spPr>
          <a:xfrm>
            <a:off x="3788173"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Java</a:t>
            </a:r>
          </a:p>
          <a:p>
            <a:pPr algn="ctr" defTabSz="685462" fontAlgn="base">
              <a:spcBef>
                <a:spcPct val="0"/>
              </a:spcBef>
              <a:spcAft>
                <a:spcPct val="0"/>
              </a:spcAft>
            </a:pPr>
            <a:r>
              <a:rPr lang="en-US" sz="1471" dirty="0">
                <a:solidFill>
                  <a:schemeClr val="bg1"/>
                </a:solidFill>
                <a:latin typeface="+mj-lt"/>
              </a:rPr>
              <a:t>Android Studio</a:t>
            </a:r>
          </a:p>
        </p:txBody>
      </p:sp>
      <p:sp>
        <p:nvSpPr>
          <p:cNvPr id="28" name="TextBox 27"/>
          <p:cNvSpPr txBox="1"/>
          <p:nvPr/>
        </p:nvSpPr>
        <p:spPr>
          <a:xfrm>
            <a:off x="314586" y="386181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a:t>No se </a:t>
            </a:r>
            <a:r>
              <a:rPr lang="en-US" dirty="0" err="1"/>
              <a:t>comparte</a:t>
            </a:r>
            <a:r>
              <a:rPr lang="en-US" dirty="0"/>
              <a:t> </a:t>
            </a:r>
            <a:r>
              <a:rPr lang="en-US" dirty="0" err="1"/>
              <a:t>código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lenguajes</a:t>
            </a:r>
            <a:r>
              <a:rPr lang="en-US" dirty="0"/>
              <a:t> &amp; </a:t>
            </a:r>
            <a:r>
              <a:rPr lang="en-US" dirty="0" err="1"/>
              <a:t>entornos</a:t>
            </a:r>
            <a:r>
              <a:rPr lang="en-US" dirty="0"/>
              <a:t> de </a:t>
            </a:r>
            <a:r>
              <a:rPr lang="en-US" dirty="0" err="1"/>
              <a:t>desarrollo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equipos</a:t>
            </a:r>
            <a:endParaRPr lang="en-US" dirty="0">
              <a:gradFill>
                <a:gsLst>
                  <a:gs pos="2917">
                    <a:schemeClr val="tx1"/>
                  </a:gs>
                  <a:gs pos="30000">
                    <a:schemeClr val="tx1"/>
                  </a:gs>
                </a:gsLst>
                <a:lin ang="5400000" scaled="0"/>
              </a:gradFill>
            </a:endParaRPr>
          </a:p>
        </p:txBody>
      </p:sp>
      <p:sp>
        <p:nvSpPr>
          <p:cNvPr id="29" name="Left Brace 28"/>
          <p:cNvSpPr/>
          <p:nvPr/>
        </p:nvSpPr>
        <p:spPr>
          <a:xfrm rot="5400000">
            <a:off x="4485056" y="-296088"/>
            <a:ext cx="173891" cy="804800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46" name="Group 45"/>
          <p:cNvGrpSpPr/>
          <p:nvPr/>
        </p:nvGrpSpPr>
        <p:grpSpPr>
          <a:xfrm>
            <a:off x="2676129" y="804314"/>
            <a:ext cx="590408" cy="590408"/>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4287917" y="802104"/>
            <a:ext cx="590408" cy="590408"/>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895037" y="811440"/>
            <a:ext cx="590408" cy="590408"/>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sld>
</file>

<file path=ppt/theme/theme1.xml><?xml version="1.0" encoding="utf-8"?>
<a:theme xmlns:a="http://schemas.openxmlformats.org/drawingml/2006/main" name="Codemotio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motio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2072</Words>
  <Application>Microsoft Office PowerPoint</Application>
  <PresentationFormat>Presentación en pantalla (16:9)</PresentationFormat>
  <Paragraphs>406</Paragraphs>
  <Slides>45</Slides>
  <Notes>28</Notes>
  <HiddenSlides>0</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45</vt:i4>
      </vt:variant>
    </vt:vector>
  </HeadingPairs>
  <TitlesOfParts>
    <vt:vector size="59" baseType="lpstr">
      <vt:lpstr>Segoe UI </vt:lpstr>
      <vt:lpstr>Roboto</vt:lpstr>
      <vt:lpstr>Wingdings</vt:lpstr>
      <vt:lpstr>Consolas</vt:lpstr>
      <vt:lpstr>Helvetica</vt:lpstr>
      <vt:lpstr>Helvetica Light</vt:lpstr>
      <vt:lpstr>Segoe UI</vt:lpstr>
      <vt:lpstr>Myriad Pro</vt:lpstr>
      <vt:lpstr>Neo Sans Std Medium</vt:lpstr>
      <vt:lpstr>Roboto Condensed</vt:lpstr>
      <vt:lpstr>Roboto Light</vt:lpstr>
      <vt:lpstr>Arial</vt:lpstr>
      <vt:lpstr>Codemotion</vt:lpstr>
      <vt:lpstr>Codemotion</vt:lpstr>
      <vt:lpstr>“Crearemos una app cross Platform para Android, iOS, UWP, Windows, macOS y Linux” Taller Xamarin</vt:lpstr>
      <vt:lpstr>El taller</vt:lpstr>
      <vt:lpstr>La App</vt:lpstr>
      <vt:lpstr>La App</vt:lpstr>
      <vt:lpstr>Presentación de PowerPoint</vt:lpstr>
      <vt:lpstr>Presentación de PowerPoint</vt:lpstr>
      <vt:lpstr>Presentación de PowerPoint</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C# mola</vt:lpstr>
      <vt:lpstr>C# mola</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Conoce Xamarin.Forms</vt:lpstr>
      <vt:lpstr>Xamarin + Xamarin.Forms</vt:lpstr>
      <vt:lpstr>¿Qué se incluye?</vt:lpstr>
      <vt:lpstr>Layouts</vt:lpstr>
      <vt:lpstr>Controles</vt:lpstr>
      <vt:lpstr>A practicar: Vistas básicas</vt:lpstr>
      <vt:lpstr>Presentación de PowerPoint</vt:lpstr>
      <vt:lpstr>Presentación de PowerPoint</vt:lpstr>
      <vt:lpstr>Presentación de PowerPoint</vt:lpstr>
      <vt:lpstr>Presentación de PowerPoint</vt:lpstr>
      <vt:lpstr>Continuamos: MVVM</vt:lpstr>
      <vt:lpstr>Peticiones Http -&gt; 100% compartidas</vt:lpstr>
      <vt:lpstr>Continuamos: Servicio REST</vt:lpstr>
      <vt:lpstr>La clase NavigationPage</vt:lpstr>
      <vt:lpstr>Navegación</vt:lpstr>
      <vt:lpstr>Navegar hacia delante</vt:lpstr>
      <vt:lpstr>Detalles de una película</vt:lpstr>
      <vt:lpstr>Aplicación completa</vt:lpstr>
      <vt:lpstr>P&amp;R</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have aged phenomenally” and other stories from a troubled childhood</dc:title>
  <cp:lastModifiedBy>Javier Suárez Ruiz</cp:lastModifiedBy>
  <cp:revision>23</cp:revision>
  <dcterms:modified xsi:type="dcterms:W3CDTF">2017-11-20T19:36:10Z</dcterms:modified>
</cp:coreProperties>
</file>